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72" r:id="rId1"/>
  </p:sldMasterIdLst>
  <p:notesMasterIdLst>
    <p:notesMasterId r:id="rId38"/>
  </p:notesMasterIdLst>
  <p:handoutMasterIdLst>
    <p:handoutMasterId r:id="rId39"/>
  </p:handoutMasterIdLst>
  <p:sldIdLst>
    <p:sldId id="259" r:id="rId2"/>
    <p:sldId id="262" r:id="rId3"/>
    <p:sldId id="263" r:id="rId4"/>
    <p:sldId id="264" r:id="rId5"/>
    <p:sldId id="297" r:id="rId6"/>
    <p:sldId id="266" r:id="rId7"/>
    <p:sldId id="298" r:id="rId8"/>
    <p:sldId id="268" r:id="rId9"/>
    <p:sldId id="299" r:id="rId10"/>
    <p:sldId id="270" r:id="rId11"/>
    <p:sldId id="271" r:id="rId12"/>
    <p:sldId id="272" r:id="rId13"/>
    <p:sldId id="300" r:id="rId14"/>
    <p:sldId id="274" r:id="rId15"/>
    <p:sldId id="275" r:id="rId16"/>
    <p:sldId id="276" r:id="rId17"/>
    <p:sldId id="277" r:id="rId18"/>
    <p:sldId id="278" r:id="rId19"/>
    <p:sldId id="279" r:id="rId20"/>
    <p:sldId id="280" r:id="rId21"/>
    <p:sldId id="281" r:id="rId22"/>
    <p:sldId id="282" r:id="rId23"/>
    <p:sldId id="283" r:id="rId24"/>
    <p:sldId id="287" r:id="rId25"/>
    <p:sldId id="288" r:id="rId26"/>
    <p:sldId id="286" r:id="rId27"/>
    <p:sldId id="289" r:id="rId28"/>
    <p:sldId id="284" r:id="rId29"/>
    <p:sldId id="290" r:id="rId30"/>
    <p:sldId id="291" r:id="rId31"/>
    <p:sldId id="292" r:id="rId32"/>
    <p:sldId id="293" r:id="rId33"/>
    <p:sldId id="294" r:id="rId34"/>
    <p:sldId id="295" r:id="rId35"/>
    <p:sldId id="296" r:id="rId36"/>
    <p:sldId id="261"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E6E6"/>
    <a:srgbClr val="A0A0A0"/>
    <a:srgbClr val="50A4A6"/>
    <a:srgbClr val="FFB200"/>
    <a:srgbClr val="2AA6DF"/>
    <a:srgbClr val="349DCC"/>
    <a:srgbClr val="2F36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826"/>
    <p:restoredTop sz="94726"/>
  </p:normalViewPr>
  <p:slideViewPr>
    <p:cSldViewPr snapToGrid="0">
      <p:cViewPr varScale="1">
        <p:scale>
          <a:sx n="123" d="100"/>
          <a:sy n="123" d="100"/>
        </p:scale>
        <p:origin x="193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88DEF57-1A1E-AAA5-47F6-4AD0034A19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13C90DD-AA3F-BB74-BC80-B30A7F0B41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CD0E4C0-AF51-1C4A-90C6-EC8699D1CE2F}" type="datetimeFigureOut">
              <a:rPr lang="en-US" smtClean="0"/>
              <a:t>7/17/25</a:t>
            </a:fld>
            <a:endParaRPr lang="en-US"/>
          </a:p>
        </p:txBody>
      </p:sp>
      <p:sp>
        <p:nvSpPr>
          <p:cNvPr id="4" name="Footer Placeholder 3">
            <a:extLst>
              <a:ext uri="{FF2B5EF4-FFF2-40B4-BE49-F238E27FC236}">
                <a16:creationId xmlns:a16="http://schemas.microsoft.com/office/drawing/2014/main" id="{2057D6ED-6DD9-FBD4-8F25-FC796B953E1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n-US"/>
              <a:t>Trust Structure Questionnaire</a:t>
            </a:r>
          </a:p>
        </p:txBody>
      </p:sp>
      <p:sp>
        <p:nvSpPr>
          <p:cNvPr id="5" name="Slide Number Placeholder 4">
            <a:extLst>
              <a:ext uri="{FF2B5EF4-FFF2-40B4-BE49-F238E27FC236}">
                <a16:creationId xmlns:a16="http://schemas.microsoft.com/office/drawing/2014/main" id="{46924D51-DFF8-9381-30B4-E8702F2FEAD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7A378BE-3A2F-CE42-BB77-4CEC14010DC7}" type="slidenum">
              <a:rPr lang="en-US" smtClean="0"/>
              <a:t>‹#›</a:t>
            </a:fld>
            <a:endParaRPr lang="en-US"/>
          </a:p>
        </p:txBody>
      </p:sp>
    </p:spTree>
    <p:extLst>
      <p:ext uri="{BB962C8B-B14F-4D97-AF65-F5344CB8AC3E}">
        <p14:creationId xmlns:p14="http://schemas.microsoft.com/office/powerpoint/2010/main" val="361834641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E02134-8A50-EF46-BD8A-C9304F5D8261}" type="datetimeFigureOut">
              <a:rPr lang="en-US" smtClean="0"/>
              <a:t>7/17/25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n-US"/>
              <a:t>Trust Structure Questionnaire</a:t>
            </a: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9E961F-080E-2F45-A373-4FA5AF9AFE32}" type="slidenum">
              <a:rPr lang="en-US" smtClean="0"/>
              <a:t>‹#›</a:t>
            </a:fld>
            <a:endParaRPr lang="en-US"/>
          </a:p>
        </p:txBody>
      </p:sp>
    </p:spTree>
    <p:extLst>
      <p:ext uri="{BB962C8B-B14F-4D97-AF65-F5344CB8AC3E}">
        <p14:creationId xmlns:p14="http://schemas.microsoft.com/office/powerpoint/2010/main" val="235818516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3944386"/>
            <a:ext cx="9144000" cy="2913615"/>
          </a:xfrm>
          <a:prstGeom prst="rect">
            <a:avLst/>
          </a:prstGeom>
          <a:solidFill>
            <a:srgbClr val="E6E6E6"/>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ctrTitle"/>
          </p:nvPr>
        </p:nvSpPr>
        <p:spPr>
          <a:xfrm>
            <a:off x="435894" y="3429001"/>
            <a:ext cx="8245162" cy="1475013"/>
          </a:xfrm>
          <a:effectLst/>
        </p:spPr>
        <p:txBody>
          <a:bodyPr anchor="b">
            <a:normAutofit/>
          </a:bodyPr>
          <a:lstStyle>
            <a:lvl1pPr>
              <a:defRPr sz="3000" b="1">
                <a:solidFill>
                  <a:schemeClr val="accent1"/>
                </a:solidFill>
                <a:latin typeface="Jost Black" pitchFamily="2" charset="77"/>
                <a:ea typeface="Jost Black" pitchFamily="2" charset="77"/>
              </a:defRPr>
            </a:lvl1pPr>
          </a:lstStyle>
          <a:p>
            <a:r>
              <a:rPr lang="en-US" dirty="0"/>
              <a:t>Click to edit Master title style</a:t>
            </a:r>
          </a:p>
        </p:txBody>
      </p:sp>
      <p:sp>
        <p:nvSpPr>
          <p:cNvPr id="3" name="Subtitle 2"/>
          <p:cNvSpPr>
            <a:spLocks noGrp="1"/>
          </p:cNvSpPr>
          <p:nvPr>
            <p:ph type="subTitle" idx="1"/>
          </p:nvPr>
        </p:nvSpPr>
        <p:spPr>
          <a:xfrm>
            <a:off x="435895" y="4904015"/>
            <a:ext cx="8245160" cy="590321"/>
          </a:xfrm>
        </p:spPr>
        <p:txBody>
          <a:bodyPr anchor="t">
            <a:normAutofit/>
          </a:bodyPr>
          <a:lstStyle>
            <a:lvl1pPr marL="0" indent="0" algn="l">
              <a:buNone/>
              <a:defRPr sz="2100" b="0" i="0" cap="all">
                <a:solidFill>
                  <a:schemeClr val="accent2"/>
                </a:solidFill>
                <a:latin typeface="Jost Medium" pitchFamily="2" charset="77"/>
                <a:ea typeface="Jost Medium" pitchFamily="2" charset="77"/>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46B66DD-7F17-704E-9C5F-AACFD0B7DF00}" type="datetime1">
              <a:rPr lang="en-US" smtClean="0"/>
              <a:t>7/17/25</a:t>
            </a:fld>
            <a:endParaRPr lang="en-US"/>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r>
              <a:rPr lang="en-US"/>
              <a:t>Trust Structure Questionnaire</a:t>
            </a:r>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7B1C8017-057C-B04E-8E0B-1595DCAD0A4D}" type="slidenum">
              <a:rPr lang="en-US" smtClean="0"/>
              <a:t>‹#›</a:t>
            </a:fld>
            <a:endParaRPr lang="en-US"/>
          </a:p>
        </p:txBody>
      </p:sp>
      <p:pic>
        <p:nvPicPr>
          <p:cNvPr id="10" name="Picture 9">
            <a:extLst>
              <a:ext uri="{FF2B5EF4-FFF2-40B4-BE49-F238E27FC236}">
                <a16:creationId xmlns:a16="http://schemas.microsoft.com/office/drawing/2014/main" id="{D9181945-9BB6-D2FB-8A3D-D19D38262547}"/>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369738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829E443-FC84-A441-89EA-F5D94C6AF606}" type="datetime1">
              <a:rPr lang="en-US" smtClean="0"/>
              <a:t>7/17/25</a:t>
            </a:fld>
            <a:endParaRPr lang="en-US"/>
          </a:p>
        </p:txBody>
      </p:sp>
      <p:sp>
        <p:nvSpPr>
          <p:cNvPr id="4" name="Footer Placeholder 3"/>
          <p:cNvSpPr>
            <a:spLocks noGrp="1"/>
          </p:cNvSpPr>
          <p:nvPr>
            <p:ph type="ftr" sz="quarter" idx="11"/>
          </p:nvPr>
        </p:nvSpPr>
        <p:spPr/>
        <p:txBody>
          <a:bodyPr/>
          <a:lstStyle/>
          <a:p>
            <a:r>
              <a:rPr lang="en-US"/>
              <a:t>Trust Structure Questionnaire</a:t>
            </a:r>
          </a:p>
        </p:txBody>
      </p:sp>
      <p:sp>
        <p:nvSpPr>
          <p:cNvPr id="5" name="Slide Number Placeholder 4"/>
          <p:cNvSpPr>
            <a:spLocks noGrp="1"/>
          </p:cNvSpPr>
          <p:nvPr>
            <p:ph type="sldNum" sz="quarter" idx="12"/>
          </p:nvPr>
        </p:nvSpPr>
        <p:spPr/>
        <p:txBody>
          <a:bodyPr/>
          <a:lstStyle/>
          <a:p>
            <a:fld id="{7B1C8017-057C-B04E-8E0B-1595DCAD0A4D}" type="slidenum">
              <a:rPr lang="en-US" smtClean="0"/>
              <a:t>‹#›</a:t>
            </a:fld>
            <a:endParaRPr lang="en-US"/>
          </a:p>
        </p:txBody>
      </p:sp>
      <p:sp>
        <p:nvSpPr>
          <p:cNvPr id="7" name="Rectangle 6"/>
          <p:cNvSpPr>
            <a:spLocks noChangeAspect="1"/>
          </p:cNvSpPr>
          <p:nvPr/>
        </p:nvSpPr>
        <p:spPr>
          <a:xfrm>
            <a:off x="330512" y="606554"/>
            <a:ext cx="8475027" cy="1258827"/>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8" name="Title 1"/>
          <p:cNvSpPr>
            <a:spLocks noGrp="1"/>
          </p:cNvSpPr>
          <p:nvPr>
            <p:ph type="title" hasCustomPrompt="1"/>
          </p:nvPr>
        </p:nvSpPr>
        <p:spPr>
          <a:xfrm>
            <a:off x="431921" y="729658"/>
            <a:ext cx="8272212" cy="988332"/>
          </a:xfrm>
        </p:spPr>
        <p:txBody>
          <a:bodyPr>
            <a:normAutofit/>
          </a:bodyPr>
          <a:lstStyle>
            <a:lvl1pPr>
              <a:defRPr sz="3000" b="1" i="0" cap="none" spc="0">
                <a:ln>
                  <a:noFill/>
                </a:ln>
                <a:solidFill>
                  <a:schemeClr val="bg1"/>
                </a:solidFill>
                <a:effectLst/>
                <a:latin typeface="Jost Black" pitchFamily="2" charset="77"/>
                <a:ea typeface="Jost Black" pitchFamily="2" charset="77"/>
              </a:defRPr>
            </a:lvl1pPr>
          </a:lstStyle>
          <a:p>
            <a:r>
              <a:rPr lang="en-US" dirty="0"/>
              <a:t>Click to Edit Master Text Styles</a:t>
            </a:r>
          </a:p>
        </p:txBody>
      </p:sp>
      <p:pic>
        <p:nvPicPr>
          <p:cNvPr id="2" name="Picture 1">
            <a:extLst>
              <a:ext uri="{FF2B5EF4-FFF2-40B4-BE49-F238E27FC236}">
                <a16:creationId xmlns:a16="http://schemas.microsoft.com/office/drawing/2014/main" id="{A486FB81-DD28-DAA1-DD98-A0ECB75C6DCA}"/>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200896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 Defaul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1F8F5F-C080-564D-ADC9-2CDC13E847B8}" type="datetime1">
              <a:rPr lang="en-US" smtClean="0"/>
              <a:t>7/17/25</a:t>
            </a:fld>
            <a:endParaRPr lang="en-US"/>
          </a:p>
        </p:txBody>
      </p:sp>
      <p:sp>
        <p:nvSpPr>
          <p:cNvPr id="3" name="Footer Placeholder 2"/>
          <p:cNvSpPr>
            <a:spLocks noGrp="1"/>
          </p:cNvSpPr>
          <p:nvPr>
            <p:ph type="ftr" sz="quarter" idx="11"/>
          </p:nvPr>
        </p:nvSpPr>
        <p:spPr/>
        <p:txBody>
          <a:bodyPr/>
          <a:lstStyle/>
          <a:p>
            <a:r>
              <a:rPr lang="en-US"/>
              <a:t>Trust Structure Questionnaire</a:t>
            </a:r>
          </a:p>
        </p:txBody>
      </p:sp>
      <p:sp>
        <p:nvSpPr>
          <p:cNvPr id="4" name="Slide Number Placeholder 3"/>
          <p:cNvSpPr>
            <a:spLocks noGrp="1"/>
          </p:cNvSpPr>
          <p:nvPr>
            <p:ph type="sldNum" sz="quarter" idx="12"/>
          </p:nvPr>
        </p:nvSpPr>
        <p:spPr/>
        <p:txBody>
          <a:bodyPr/>
          <a:lstStyle/>
          <a:p>
            <a:fld id="{7B1C8017-057C-B04E-8E0B-1595DCAD0A4D}" type="slidenum">
              <a:rPr lang="en-US" smtClean="0"/>
              <a:t>‹#›</a:t>
            </a:fld>
            <a:endParaRPr lang="en-US"/>
          </a:p>
        </p:txBody>
      </p:sp>
      <p:sp>
        <p:nvSpPr>
          <p:cNvPr id="8" name="Text Placeholder 7">
            <a:extLst>
              <a:ext uri="{FF2B5EF4-FFF2-40B4-BE49-F238E27FC236}">
                <a16:creationId xmlns:a16="http://schemas.microsoft.com/office/drawing/2014/main" id="{D5D8ABF6-4CFF-B534-9F99-C6976E99FD6E}"/>
              </a:ext>
            </a:extLst>
          </p:cNvPr>
          <p:cNvSpPr>
            <a:spLocks noGrp="1"/>
          </p:cNvSpPr>
          <p:nvPr>
            <p:ph type="body" sz="quarter" idx="13"/>
          </p:nvPr>
        </p:nvSpPr>
        <p:spPr>
          <a:xfrm>
            <a:off x="435895" y="789272"/>
            <a:ext cx="8272214" cy="37864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52904FA4-8F14-4CA3-4906-9469D5D740CC}"/>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40201296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 Inspire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BA5B43-74F1-5E4B-A918-22F3C77F6C95}" type="datetime1">
              <a:rPr lang="en-US" smtClean="0"/>
              <a:t>7/17/25</a:t>
            </a:fld>
            <a:endParaRPr lang="en-US"/>
          </a:p>
        </p:txBody>
      </p:sp>
      <p:sp>
        <p:nvSpPr>
          <p:cNvPr id="3" name="Footer Placeholder 2"/>
          <p:cNvSpPr>
            <a:spLocks noGrp="1"/>
          </p:cNvSpPr>
          <p:nvPr>
            <p:ph type="ftr" sz="quarter" idx="11"/>
          </p:nvPr>
        </p:nvSpPr>
        <p:spPr/>
        <p:txBody>
          <a:bodyPr/>
          <a:lstStyle/>
          <a:p>
            <a:r>
              <a:rPr lang="en-US"/>
              <a:t>Trust Structure Questionnaire</a:t>
            </a:r>
          </a:p>
        </p:txBody>
      </p:sp>
      <p:sp>
        <p:nvSpPr>
          <p:cNvPr id="4" name="Slide Number Placeholder 3"/>
          <p:cNvSpPr>
            <a:spLocks noGrp="1"/>
          </p:cNvSpPr>
          <p:nvPr>
            <p:ph type="sldNum" sz="quarter" idx="12"/>
          </p:nvPr>
        </p:nvSpPr>
        <p:spPr/>
        <p:txBody>
          <a:bodyPr/>
          <a:lstStyle/>
          <a:p>
            <a:fld id="{7B1C8017-057C-B04E-8E0B-1595DCAD0A4D}" type="slidenum">
              <a:rPr lang="en-US" smtClean="0"/>
              <a:t>‹#›</a:t>
            </a:fld>
            <a:endParaRPr lang="en-US"/>
          </a:p>
        </p:txBody>
      </p:sp>
      <p:sp>
        <p:nvSpPr>
          <p:cNvPr id="8" name="Text Placeholder 7">
            <a:extLst>
              <a:ext uri="{FF2B5EF4-FFF2-40B4-BE49-F238E27FC236}">
                <a16:creationId xmlns:a16="http://schemas.microsoft.com/office/drawing/2014/main" id="{D5D8ABF6-4CFF-B534-9F99-C6976E99FD6E}"/>
              </a:ext>
            </a:extLst>
          </p:cNvPr>
          <p:cNvSpPr>
            <a:spLocks noGrp="1"/>
          </p:cNvSpPr>
          <p:nvPr>
            <p:ph type="body" sz="quarter" idx="13"/>
          </p:nvPr>
        </p:nvSpPr>
        <p:spPr>
          <a:xfrm>
            <a:off x="435895" y="789272"/>
            <a:ext cx="8272214" cy="37864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93FAA1FF-E2A2-04BB-A102-EB88A2A11AF5}"/>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28020312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 Ethical">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3F22F3-CDC7-8844-BC1B-5B94D14C56DA}" type="datetime1">
              <a:rPr lang="en-US" smtClean="0"/>
              <a:t>7/17/25</a:t>
            </a:fld>
            <a:endParaRPr lang="en-US"/>
          </a:p>
        </p:txBody>
      </p:sp>
      <p:sp>
        <p:nvSpPr>
          <p:cNvPr id="3" name="Footer Placeholder 2"/>
          <p:cNvSpPr>
            <a:spLocks noGrp="1"/>
          </p:cNvSpPr>
          <p:nvPr>
            <p:ph type="ftr" sz="quarter" idx="11"/>
          </p:nvPr>
        </p:nvSpPr>
        <p:spPr/>
        <p:txBody>
          <a:bodyPr/>
          <a:lstStyle/>
          <a:p>
            <a:r>
              <a:rPr lang="en-US"/>
              <a:t>Trust Structure Questionnaire</a:t>
            </a:r>
          </a:p>
        </p:txBody>
      </p:sp>
      <p:sp>
        <p:nvSpPr>
          <p:cNvPr id="4" name="Slide Number Placeholder 3"/>
          <p:cNvSpPr>
            <a:spLocks noGrp="1"/>
          </p:cNvSpPr>
          <p:nvPr>
            <p:ph type="sldNum" sz="quarter" idx="12"/>
          </p:nvPr>
        </p:nvSpPr>
        <p:spPr/>
        <p:txBody>
          <a:bodyPr/>
          <a:lstStyle/>
          <a:p>
            <a:fld id="{7B1C8017-057C-B04E-8E0B-1595DCAD0A4D}" type="slidenum">
              <a:rPr lang="en-US" smtClean="0"/>
              <a:t>‹#›</a:t>
            </a:fld>
            <a:endParaRPr lang="en-US"/>
          </a:p>
        </p:txBody>
      </p:sp>
      <p:sp>
        <p:nvSpPr>
          <p:cNvPr id="8" name="Text Placeholder 7">
            <a:extLst>
              <a:ext uri="{FF2B5EF4-FFF2-40B4-BE49-F238E27FC236}">
                <a16:creationId xmlns:a16="http://schemas.microsoft.com/office/drawing/2014/main" id="{D5D8ABF6-4CFF-B534-9F99-C6976E99FD6E}"/>
              </a:ext>
            </a:extLst>
          </p:cNvPr>
          <p:cNvSpPr>
            <a:spLocks noGrp="1"/>
          </p:cNvSpPr>
          <p:nvPr>
            <p:ph type="body" sz="quarter" idx="13"/>
          </p:nvPr>
        </p:nvSpPr>
        <p:spPr>
          <a:xfrm>
            <a:off x="435895" y="789272"/>
            <a:ext cx="8272214" cy="37864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51445A2F-865D-E287-0BA6-931F615E558C}"/>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26000070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Productiv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85B38C-B51B-3F4A-8526-5BE244CB2D8C}" type="datetime1">
              <a:rPr lang="en-US" smtClean="0"/>
              <a:t>7/17/25</a:t>
            </a:fld>
            <a:endParaRPr lang="en-US"/>
          </a:p>
        </p:txBody>
      </p:sp>
      <p:sp>
        <p:nvSpPr>
          <p:cNvPr id="3" name="Footer Placeholder 2"/>
          <p:cNvSpPr>
            <a:spLocks noGrp="1"/>
          </p:cNvSpPr>
          <p:nvPr>
            <p:ph type="ftr" sz="quarter" idx="11"/>
          </p:nvPr>
        </p:nvSpPr>
        <p:spPr/>
        <p:txBody>
          <a:bodyPr/>
          <a:lstStyle/>
          <a:p>
            <a:r>
              <a:rPr lang="en-US"/>
              <a:t>Trust Structure Questionnaire</a:t>
            </a:r>
          </a:p>
        </p:txBody>
      </p:sp>
      <p:sp>
        <p:nvSpPr>
          <p:cNvPr id="4" name="Slide Number Placeholder 3"/>
          <p:cNvSpPr>
            <a:spLocks noGrp="1"/>
          </p:cNvSpPr>
          <p:nvPr>
            <p:ph type="sldNum" sz="quarter" idx="12"/>
          </p:nvPr>
        </p:nvSpPr>
        <p:spPr/>
        <p:txBody>
          <a:bodyPr/>
          <a:lstStyle/>
          <a:p>
            <a:fld id="{7B1C8017-057C-B04E-8E0B-1595DCAD0A4D}" type="slidenum">
              <a:rPr lang="en-US" smtClean="0"/>
              <a:t>‹#›</a:t>
            </a:fld>
            <a:endParaRPr lang="en-US"/>
          </a:p>
        </p:txBody>
      </p:sp>
      <p:sp>
        <p:nvSpPr>
          <p:cNvPr id="8" name="Text Placeholder 7">
            <a:extLst>
              <a:ext uri="{FF2B5EF4-FFF2-40B4-BE49-F238E27FC236}">
                <a16:creationId xmlns:a16="http://schemas.microsoft.com/office/drawing/2014/main" id="{D5D8ABF6-4CFF-B534-9F99-C6976E99FD6E}"/>
              </a:ext>
            </a:extLst>
          </p:cNvPr>
          <p:cNvSpPr>
            <a:spLocks noGrp="1"/>
          </p:cNvSpPr>
          <p:nvPr>
            <p:ph type="body" sz="quarter" idx="13"/>
          </p:nvPr>
        </p:nvSpPr>
        <p:spPr>
          <a:xfrm>
            <a:off x="435895" y="789272"/>
            <a:ext cx="8272214" cy="37864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5B103E17-C708-61F5-EBF1-13283DA7C0A6}"/>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3803173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335862" y="734291"/>
            <a:ext cx="8469630" cy="4071709"/>
          </a:xfrm>
        </p:spPr>
        <p:txBody>
          <a:bodyPr anchor="t">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06680358-C3B2-2448-B1B8-1C5B864A7684}" type="datetime1">
              <a:rPr lang="en-US" smtClean="0"/>
              <a:t>7/17/25</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a:t>Trust Structure Questionnaire</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7B1C8017-057C-B04E-8E0B-1595DCAD0A4D}" type="slidenum">
              <a:rPr lang="en-US" smtClean="0"/>
              <a:t>‹#›</a:t>
            </a:fld>
            <a:endParaRPr lang="en-US"/>
          </a:p>
        </p:txBody>
      </p:sp>
    </p:spTree>
    <p:extLst>
      <p:ext uri="{BB962C8B-B14F-4D97-AF65-F5344CB8AC3E}">
        <p14:creationId xmlns:p14="http://schemas.microsoft.com/office/powerpoint/2010/main" val="8406072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CB1AA7A-1360-892B-1EC1-3DC34EAE5C13}"/>
              </a:ext>
            </a:extLst>
          </p:cNvPr>
          <p:cNvSpPr/>
          <p:nvPr userDrawn="1"/>
        </p:nvSpPr>
        <p:spPr>
          <a:xfrm>
            <a:off x="0" y="5535879"/>
            <a:ext cx="7455878" cy="781058"/>
          </a:xfrm>
          <a:prstGeom prst="rect">
            <a:avLst/>
          </a:prstGeom>
          <a:solidFill>
            <a:srgbClr val="E6E6E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35895" y="5368471"/>
            <a:ext cx="8272212"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7928" y="729027"/>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6669E8C4-D38F-C34A-B868-EC559EE89C54}" type="datetime1">
              <a:rPr lang="en-US" smtClean="0"/>
              <a:t>7/17/25</a:t>
            </a:fld>
            <a:endParaRPr lang="en-US"/>
          </a:p>
        </p:txBody>
      </p:sp>
      <p:sp>
        <p:nvSpPr>
          <p:cNvPr id="6" name="Footer Placeholder 5"/>
          <p:cNvSpPr>
            <a:spLocks noGrp="1"/>
          </p:cNvSpPr>
          <p:nvPr>
            <p:ph type="ftr" sz="quarter" idx="11"/>
          </p:nvPr>
        </p:nvSpPr>
        <p:spPr/>
        <p:txBody>
          <a:bodyPr/>
          <a:lstStyle/>
          <a:p>
            <a:r>
              <a:rPr lang="en-US"/>
              <a:t>Trust Structure Questionnaire</a:t>
            </a:r>
          </a:p>
        </p:txBody>
      </p:sp>
      <p:sp>
        <p:nvSpPr>
          <p:cNvPr id="7" name="Slide Number Placeholder 6"/>
          <p:cNvSpPr>
            <a:spLocks noGrp="1"/>
          </p:cNvSpPr>
          <p:nvPr>
            <p:ph type="sldNum" sz="quarter" idx="12"/>
          </p:nvPr>
        </p:nvSpPr>
        <p:spPr/>
        <p:txBody>
          <a:bodyPr/>
          <a:lstStyle/>
          <a:p>
            <a:fld id="{7B1C8017-057C-B04E-8E0B-1595DCAD0A4D}" type="slidenum">
              <a:rPr lang="en-US" smtClean="0"/>
              <a:t>‹#›</a:t>
            </a:fld>
            <a:endParaRPr lang="en-US"/>
          </a:p>
        </p:txBody>
      </p:sp>
      <p:pic>
        <p:nvPicPr>
          <p:cNvPr id="4" name="Picture 3">
            <a:extLst>
              <a:ext uri="{FF2B5EF4-FFF2-40B4-BE49-F238E27FC236}">
                <a16:creationId xmlns:a16="http://schemas.microsoft.com/office/drawing/2014/main" id="{8C422184-4374-3D87-3AFE-A8742ED26A94}"/>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3170924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Card">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2100" b="0" i="0" cap="all">
                <a:solidFill>
                  <a:srgbClr val="2F3641"/>
                </a:solidFill>
                <a:latin typeface="Jost Medium" pitchFamily="2" charset="77"/>
                <a:ea typeface="Jost Medium" pitchFamily="2" charset="77"/>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25B213A-AD3D-3541-9E70-455775CF56EE}" type="datetime1">
              <a:rPr lang="en-US" smtClean="0"/>
              <a:t>7/17/25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Trust Structure Questionnaire</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B1C8017-057C-B04E-8E0B-1595DCAD0A4D}" type="slidenum">
              <a:rPr lang="en-US" smtClean="0"/>
              <a:t>‹#›</a:t>
            </a:fld>
            <a:endParaRPr lang="en-US"/>
          </a:p>
        </p:txBody>
      </p:sp>
    </p:spTree>
    <p:extLst>
      <p:ext uri="{BB962C8B-B14F-4D97-AF65-F5344CB8AC3E}">
        <p14:creationId xmlns:p14="http://schemas.microsoft.com/office/powerpoint/2010/main" val="2621776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9" name="Title 1"/>
          <p:cNvSpPr>
            <a:spLocks noGrp="1"/>
          </p:cNvSpPr>
          <p:nvPr>
            <p:ph type="title" hasCustomPrompt="1"/>
          </p:nvPr>
        </p:nvSpPr>
        <p:spPr>
          <a:xfrm>
            <a:off x="435894" y="702156"/>
            <a:ext cx="8272212" cy="1013800"/>
          </a:xfrm>
        </p:spPr>
        <p:txBody>
          <a:bodyPr>
            <a:normAutofit/>
          </a:bodyPr>
          <a:lstStyle>
            <a:lvl1pPr>
              <a:defRPr sz="3000" b="1" i="0" cap="none" spc="0">
                <a:ln>
                  <a:noFill/>
                </a:ln>
                <a:solidFill>
                  <a:schemeClr val="bg1"/>
                </a:solidFill>
                <a:effectLst/>
                <a:latin typeface="Jost Black" pitchFamily="2" charset="77"/>
                <a:ea typeface="Jost Black" pitchFamily="2" charset="77"/>
              </a:defRPr>
            </a:lvl1pPr>
          </a:lstStyle>
          <a:p>
            <a:r>
              <a:rPr lang="en-US" dirty="0"/>
              <a:t>Click to Edit Master Text Styles</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D84C011-431B-ED4C-9182-F8014D971807}"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p>
        </p:txBody>
      </p:sp>
      <p:sp>
        <p:nvSpPr>
          <p:cNvPr id="6" name="Slide Number Placeholder 5"/>
          <p:cNvSpPr>
            <a:spLocks noGrp="1"/>
          </p:cNvSpPr>
          <p:nvPr>
            <p:ph type="sldNum" sz="quarter" idx="12"/>
          </p:nvPr>
        </p:nvSpPr>
        <p:spPr/>
        <p:txBody>
          <a:bodyPr/>
          <a:lstStyle/>
          <a:p>
            <a:fld id="{7B1C8017-057C-B04E-8E0B-1595DCAD0A4D}" type="slidenum">
              <a:rPr lang="en-US" smtClean="0"/>
              <a:t>‹#›</a:t>
            </a:fld>
            <a:endParaRPr lang="en-US"/>
          </a:p>
        </p:txBody>
      </p:sp>
    </p:spTree>
    <p:extLst>
      <p:ext uri="{BB962C8B-B14F-4D97-AF65-F5344CB8AC3E}">
        <p14:creationId xmlns:p14="http://schemas.microsoft.com/office/powerpoint/2010/main" val="9015161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Vertical Title 1"/>
          <p:cNvSpPr>
            <a:spLocks noGrp="1"/>
          </p:cNvSpPr>
          <p:nvPr>
            <p:ph type="title" orient="vert" hasCustomPrompt="1"/>
          </p:nvPr>
        </p:nvSpPr>
        <p:spPr>
          <a:xfrm>
            <a:off x="6629401" y="675727"/>
            <a:ext cx="1503123" cy="5183073"/>
          </a:xfrm>
        </p:spPr>
        <p:txBody>
          <a:bodyPr vert="eaVert">
            <a:no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72C9E486-FB34-C846-9205-2CC377CEC11C}" type="datetime1">
              <a:rPr lang="en-US" smtClean="0"/>
              <a:t>7/17/25</a:t>
            </a:fld>
            <a:endParaRPr lang="en-US"/>
          </a:p>
        </p:txBody>
      </p:sp>
      <p:sp>
        <p:nvSpPr>
          <p:cNvPr id="5" name="Footer Placeholder 4"/>
          <p:cNvSpPr>
            <a:spLocks noGrp="1"/>
          </p:cNvSpPr>
          <p:nvPr>
            <p:ph type="ftr" sz="quarter" idx="11"/>
          </p:nvPr>
        </p:nvSpPr>
        <p:spPr>
          <a:xfrm>
            <a:off x="581193" y="5951812"/>
            <a:ext cx="5922209" cy="365125"/>
          </a:xfrm>
        </p:spPr>
        <p:txBody>
          <a:bodyPr/>
          <a:lstStyle/>
          <a:p>
            <a:r>
              <a:rPr lang="en-US"/>
              <a:t>Trust Structure Questionnaire</a:t>
            </a:r>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7B1C8017-057C-B04E-8E0B-1595DCAD0A4D}" type="slidenum">
              <a:rPr lang="en-US" smtClean="0"/>
              <a:t>‹#›</a:t>
            </a:fld>
            <a:endParaRPr lang="en-US"/>
          </a:p>
        </p:txBody>
      </p:sp>
    </p:spTree>
    <p:extLst>
      <p:ext uri="{BB962C8B-B14F-4D97-AF65-F5344CB8AC3E}">
        <p14:creationId xmlns:p14="http://schemas.microsoft.com/office/powerpoint/2010/main" val="1232428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Question">
    <p:spTree>
      <p:nvGrpSpPr>
        <p:cNvPr id="1" name=""/>
        <p:cNvGrpSpPr/>
        <p:nvPr/>
      </p:nvGrpSpPr>
      <p:grpSpPr>
        <a:xfrm>
          <a:off x="0" y="0"/>
          <a:ext cx="0" cy="0"/>
          <a:chOff x="0" y="0"/>
          <a:chExt cx="0" cy="0"/>
        </a:xfrm>
      </p:grpSpPr>
      <p:sp>
        <p:nvSpPr>
          <p:cNvPr id="7" name="Rectangle 6"/>
          <p:cNvSpPr>
            <a:spLocks noChangeAspect="1"/>
          </p:cNvSpPr>
          <p:nvPr userDrawn="1"/>
        </p:nvSpPr>
        <p:spPr>
          <a:xfrm>
            <a:off x="330214" y="614407"/>
            <a:ext cx="8482004" cy="1189298"/>
          </a:xfrm>
          <a:prstGeom prst="rect">
            <a:avLst/>
          </a:prstGeom>
          <a:no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435894" y="702156"/>
            <a:ext cx="8272212" cy="1013800"/>
          </a:xfrm>
        </p:spPr>
        <p:txBody>
          <a:bodyPr>
            <a:normAutofit/>
          </a:bodyPr>
          <a:lstStyle>
            <a:lvl1pPr>
              <a:defRPr sz="1400" b="0" cap="none" spc="0">
                <a:ln>
                  <a:noFill/>
                </a:ln>
                <a:solidFill>
                  <a:srgbClr val="349DCC"/>
                </a:solidFill>
                <a:effectLst/>
              </a:defRPr>
            </a:lvl1pPr>
          </a:lstStyle>
          <a:p>
            <a:r>
              <a:rPr lang="en-US" dirty="0"/>
              <a:t>Click to edit Master title style</a:t>
            </a:r>
          </a:p>
        </p:txBody>
      </p:sp>
      <p:sp>
        <p:nvSpPr>
          <p:cNvPr id="3" name="Content Placeholder 2"/>
          <p:cNvSpPr>
            <a:spLocks noGrp="1"/>
          </p:cNvSpPr>
          <p:nvPr>
            <p:ph idx="1"/>
          </p:nvPr>
        </p:nvSpPr>
        <p:spPr>
          <a:xfrm>
            <a:off x="435895" y="1844228"/>
            <a:ext cx="8272211" cy="4014572"/>
          </a:xfrm>
        </p:spPr>
        <p:txBody>
          <a:bodyPr anchor="t"/>
          <a:lstStyle>
            <a:lvl1pPr>
              <a:defRPr b="0" i="0" cap="none" spc="0">
                <a:ln>
                  <a:noFill/>
                </a:ln>
                <a:solidFill>
                  <a:schemeClr val="tx1"/>
                </a:solidFill>
                <a:effectLst/>
                <a:latin typeface="Jost Medium" pitchFamily="2" charset="77"/>
                <a:ea typeface="Jost Medium" pitchFamily="2" charset="77"/>
              </a:defRPr>
            </a:lvl1pPr>
            <a:lvl2pPr>
              <a:defRPr b="0" i="0" cap="none" spc="0">
                <a:ln>
                  <a:noFill/>
                </a:ln>
                <a:solidFill>
                  <a:schemeClr val="tx1"/>
                </a:solidFill>
                <a:effectLst/>
                <a:latin typeface="Jost Medium" pitchFamily="2" charset="77"/>
                <a:ea typeface="Jost Medium" pitchFamily="2" charset="77"/>
              </a:defRPr>
            </a:lvl2pPr>
            <a:lvl3pPr>
              <a:defRPr b="0" i="0" cap="none" spc="0">
                <a:ln>
                  <a:noFill/>
                </a:ln>
                <a:solidFill>
                  <a:schemeClr val="tx1"/>
                </a:solidFill>
                <a:effectLst/>
                <a:latin typeface="Jost Medium" pitchFamily="2" charset="77"/>
                <a:ea typeface="Jost Medium" pitchFamily="2" charset="77"/>
              </a:defRPr>
            </a:lvl3pPr>
            <a:lvl4pPr>
              <a:defRPr b="0" i="0" cap="none" spc="0">
                <a:ln>
                  <a:noFill/>
                </a:ln>
                <a:solidFill>
                  <a:schemeClr val="tx1"/>
                </a:solidFill>
                <a:effectLst/>
                <a:latin typeface="Jost Medium" pitchFamily="2" charset="77"/>
                <a:ea typeface="Jost Medium" pitchFamily="2" charset="77"/>
              </a:defRPr>
            </a:lvl4pPr>
            <a:lvl5pPr>
              <a:defRPr b="0" i="0" cap="none" spc="0">
                <a:ln>
                  <a:noFill/>
                </a:ln>
                <a:solidFill>
                  <a:schemeClr val="tx1"/>
                </a:solidFill>
                <a:effectLst/>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9B7CC6A-15C2-2A4F-85C8-5D40595D4896}"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7B1C8017-057C-B04E-8E0B-1595DCAD0A4D}" type="slidenum">
              <a:rPr lang="en-US" smtClean="0"/>
              <a:t>‹#›</a:t>
            </a:fld>
            <a:endParaRPr lang="en-US"/>
          </a:p>
        </p:txBody>
      </p:sp>
      <p:pic>
        <p:nvPicPr>
          <p:cNvPr id="13" name="Picture 12">
            <a:extLst>
              <a:ext uri="{FF2B5EF4-FFF2-40B4-BE49-F238E27FC236}">
                <a16:creationId xmlns:a16="http://schemas.microsoft.com/office/drawing/2014/main" id="{61D8EA87-BBC2-53D5-9B27-1FF4CD5F157B}"/>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3269490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 Defaul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a:lstStyle/>
          <a:p>
            <a:endParaRPr lang="en-US" sz="1350" dirty="0"/>
          </a:p>
        </p:txBody>
      </p:sp>
      <p:sp>
        <p:nvSpPr>
          <p:cNvPr id="2" name="Title 1"/>
          <p:cNvSpPr>
            <a:spLocks noGrp="1"/>
          </p:cNvSpPr>
          <p:nvPr>
            <p:ph type="title" hasCustomPrompt="1"/>
          </p:nvPr>
        </p:nvSpPr>
        <p:spPr>
          <a:xfrm>
            <a:off x="435894" y="702156"/>
            <a:ext cx="8272212" cy="1013800"/>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Content Placeholder 2"/>
          <p:cNvSpPr>
            <a:spLocks noGrp="1"/>
          </p:cNvSpPr>
          <p:nvPr>
            <p:ph idx="1"/>
          </p:nvPr>
        </p:nvSpPr>
        <p:spPr>
          <a:xfrm>
            <a:off x="435895" y="2015103"/>
            <a:ext cx="8272211" cy="3843697"/>
          </a:xfrm>
        </p:spPr>
        <p:txBody>
          <a:bodyPr anchor="t"/>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D3560FB5-2C05-9844-B19E-3A7D6C7065F7}"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p>
        </p:txBody>
      </p:sp>
      <p:sp>
        <p:nvSpPr>
          <p:cNvPr id="6" name="Slide Number Placeholder 5"/>
          <p:cNvSpPr>
            <a:spLocks noGrp="1"/>
          </p:cNvSpPr>
          <p:nvPr>
            <p:ph type="sldNum" sz="quarter" idx="12"/>
          </p:nvPr>
        </p:nvSpPr>
        <p:spPr>
          <a:xfrm>
            <a:off x="7918725" y="5956138"/>
            <a:ext cx="789381" cy="365125"/>
          </a:xfrm>
        </p:spPr>
        <p:txBody>
          <a:bodyPr/>
          <a:lstStyle/>
          <a:p>
            <a:fld id="{7B1C8017-057C-B04E-8E0B-1595DCAD0A4D}" type="slidenum">
              <a:rPr lang="en-US" smtClean="0"/>
              <a:t>‹#›</a:t>
            </a:fld>
            <a:endParaRPr lang="en-US"/>
          </a:p>
        </p:txBody>
      </p:sp>
      <p:pic>
        <p:nvPicPr>
          <p:cNvPr id="13" name="Picture 12">
            <a:extLst>
              <a:ext uri="{FF2B5EF4-FFF2-40B4-BE49-F238E27FC236}">
                <a16:creationId xmlns:a16="http://schemas.microsoft.com/office/drawing/2014/main" id="{32B251E3-EABD-8B0E-51C6-29BAAA1211AF}"/>
              </a:ext>
            </a:extLst>
          </p:cNvPr>
          <p:cNvPicPr>
            <a:picLocks noChangeAspect="1"/>
          </p:cNvPicPr>
          <p:nvPr userDrawn="1"/>
        </p:nvPicPr>
        <p:blipFill>
          <a:blip r:embed="rId2"/>
          <a:stretch>
            <a:fillRect/>
          </a:stretch>
        </p:blipFill>
        <p:spPr>
          <a:xfrm>
            <a:off x="7586109" y="5260126"/>
            <a:ext cx="2481916" cy="2481916"/>
          </a:xfrm>
          <a:prstGeom prst="rect">
            <a:avLst/>
          </a:prstGeom>
        </p:spPr>
      </p:pic>
    </p:spTree>
    <p:extLst>
      <p:ext uri="{BB962C8B-B14F-4D97-AF65-F5344CB8AC3E}">
        <p14:creationId xmlns:p14="http://schemas.microsoft.com/office/powerpoint/2010/main" val="600115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 Productivity Focus">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hasCustomPrompt="1"/>
          </p:nvPr>
        </p:nvSpPr>
        <p:spPr>
          <a:xfrm>
            <a:off x="435894" y="702156"/>
            <a:ext cx="8272212" cy="1013800"/>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Content Placeholder 2"/>
          <p:cNvSpPr>
            <a:spLocks noGrp="1"/>
          </p:cNvSpPr>
          <p:nvPr>
            <p:ph idx="1"/>
          </p:nvPr>
        </p:nvSpPr>
        <p:spPr>
          <a:xfrm>
            <a:off x="435895" y="2019095"/>
            <a:ext cx="8272211" cy="3839705"/>
          </a:xfrm>
        </p:spPr>
        <p:txBody>
          <a:bodyPr anchor="t"/>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AF935A95-E331-FA40-976A-6A4DF85BCE44}"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p>
        </p:txBody>
      </p:sp>
      <p:sp>
        <p:nvSpPr>
          <p:cNvPr id="6" name="Slide Number Placeholder 5"/>
          <p:cNvSpPr>
            <a:spLocks noGrp="1"/>
          </p:cNvSpPr>
          <p:nvPr>
            <p:ph type="sldNum" sz="quarter" idx="12"/>
          </p:nvPr>
        </p:nvSpPr>
        <p:spPr>
          <a:xfrm>
            <a:off x="7918725" y="5956138"/>
            <a:ext cx="789381" cy="365125"/>
          </a:xfrm>
        </p:spPr>
        <p:txBody>
          <a:bodyPr/>
          <a:lstStyle/>
          <a:p>
            <a:fld id="{7B1C8017-057C-B04E-8E0B-1595DCAD0A4D}" type="slidenum">
              <a:rPr lang="en-US" smtClean="0"/>
              <a:t>‹#›</a:t>
            </a:fld>
            <a:endParaRPr lang="en-US"/>
          </a:p>
        </p:txBody>
      </p:sp>
      <p:pic>
        <p:nvPicPr>
          <p:cNvPr id="13" name="Picture 12">
            <a:extLst>
              <a:ext uri="{FF2B5EF4-FFF2-40B4-BE49-F238E27FC236}">
                <a16:creationId xmlns:a16="http://schemas.microsoft.com/office/drawing/2014/main" id="{F9A65A48-BE35-E517-5780-02AC194588AC}"/>
              </a:ext>
            </a:extLst>
          </p:cNvPr>
          <p:cNvPicPr>
            <a:picLocks noChangeAspect="1"/>
          </p:cNvPicPr>
          <p:nvPr userDrawn="1"/>
        </p:nvPicPr>
        <p:blipFill>
          <a:blip r:embed="rId2"/>
          <a:stretch>
            <a:fillRect/>
          </a:stretch>
        </p:blipFill>
        <p:spPr>
          <a:xfrm rot="5400000">
            <a:off x="7586109" y="5260126"/>
            <a:ext cx="2481916" cy="2481916"/>
          </a:xfrm>
          <a:prstGeom prst="rect">
            <a:avLst/>
          </a:prstGeom>
        </p:spPr>
      </p:pic>
    </p:spTree>
    <p:extLst>
      <p:ext uri="{BB962C8B-B14F-4D97-AF65-F5344CB8AC3E}">
        <p14:creationId xmlns:p14="http://schemas.microsoft.com/office/powerpoint/2010/main" val="1296791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 Ethics Focused">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hasCustomPrompt="1"/>
          </p:nvPr>
        </p:nvSpPr>
        <p:spPr>
          <a:xfrm>
            <a:off x="435894" y="702156"/>
            <a:ext cx="8272212" cy="1013800"/>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Content Placeholder 2"/>
          <p:cNvSpPr>
            <a:spLocks noGrp="1"/>
          </p:cNvSpPr>
          <p:nvPr>
            <p:ph idx="1"/>
          </p:nvPr>
        </p:nvSpPr>
        <p:spPr>
          <a:xfrm>
            <a:off x="435895" y="2015103"/>
            <a:ext cx="8272211" cy="3843697"/>
          </a:xfrm>
        </p:spPr>
        <p:txBody>
          <a:bodyPr anchor="t"/>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88F80D5-DFDD-0440-A6F8-F4903F82F5A0}"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p>
        </p:txBody>
      </p:sp>
      <p:sp>
        <p:nvSpPr>
          <p:cNvPr id="6" name="Slide Number Placeholder 5"/>
          <p:cNvSpPr>
            <a:spLocks noGrp="1"/>
          </p:cNvSpPr>
          <p:nvPr>
            <p:ph type="sldNum" sz="quarter" idx="12"/>
          </p:nvPr>
        </p:nvSpPr>
        <p:spPr>
          <a:xfrm>
            <a:off x="7918725" y="5956138"/>
            <a:ext cx="789381" cy="365125"/>
          </a:xfrm>
        </p:spPr>
        <p:txBody>
          <a:bodyPr/>
          <a:lstStyle/>
          <a:p>
            <a:fld id="{7B1C8017-057C-B04E-8E0B-1595DCAD0A4D}" type="slidenum">
              <a:rPr lang="en-US" smtClean="0"/>
              <a:t>‹#›</a:t>
            </a:fld>
            <a:endParaRPr lang="en-US"/>
          </a:p>
        </p:txBody>
      </p:sp>
      <p:pic>
        <p:nvPicPr>
          <p:cNvPr id="8" name="Picture 7">
            <a:extLst>
              <a:ext uri="{FF2B5EF4-FFF2-40B4-BE49-F238E27FC236}">
                <a16:creationId xmlns:a16="http://schemas.microsoft.com/office/drawing/2014/main" id="{A212DC3F-EF1C-6B28-23B9-548744D2B4AF}"/>
              </a:ext>
            </a:extLst>
          </p:cNvPr>
          <p:cNvPicPr>
            <a:picLocks noChangeAspect="1"/>
          </p:cNvPicPr>
          <p:nvPr userDrawn="1"/>
        </p:nvPicPr>
        <p:blipFill>
          <a:blip r:embed="rId2"/>
          <a:stretch>
            <a:fillRect/>
          </a:stretch>
        </p:blipFill>
        <p:spPr>
          <a:xfrm rot="10800000">
            <a:off x="7586109" y="5260126"/>
            <a:ext cx="2481916" cy="2481916"/>
          </a:xfrm>
          <a:prstGeom prst="rect">
            <a:avLst/>
          </a:prstGeom>
        </p:spPr>
      </p:pic>
    </p:spTree>
    <p:extLst>
      <p:ext uri="{BB962C8B-B14F-4D97-AF65-F5344CB8AC3E}">
        <p14:creationId xmlns:p14="http://schemas.microsoft.com/office/powerpoint/2010/main" val="649588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Inspiration Focused">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hasCustomPrompt="1"/>
          </p:nvPr>
        </p:nvSpPr>
        <p:spPr>
          <a:xfrm>
            <a:off x="435894" y="702156"/>
            <a:ext cx="8272212" cy="1013800"/>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Content Placeholder 2"/>
          <p:cNvSpPr>
            <a:spLocks noGrp="1"/>
          </p:cNvSpPr>
          <p:nvPr>
            <p:ph idx="1"/>
          </p:nvPr>
        </p:nvSpPr>
        <p:spPr>
          <a:xfrm>
            <a:off x="435895" y="2019124"/>
            <a:ext cx="8272211" cy="3839676"/>
          </a:xfrm>
        </p:spPr>
        <p:txBody>
          <a:bodyPr anchor="t"/>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7F792EDC-DB99-DE4F-BC0E-0FE17AB7DA82}" type="datetime1">
              <a:rPr lang="en-US" smtClean="0"/>
              <a:t>7/17/25</a:t>
            </a:fld>
            <a:endParaRPr lang="en-US"/>
          </a:p>
        </p:txBody>
      </p:sp>
      <p:sp>
        <p:nvSpPr>
          <p:cNvPr id="5" name="Footer Placeholder 4"/>
          <p:cNvSpPr>
            <a:spLocks noGrp="1"/>
          </p:cNvSpPr>
          <p:nvPr>
            <p:ph type="ftr" sz="quarter" idx="11"/>
          </p:nvPr>
        </p:nvSpPr>
        <p:spPr/>
        <p:txBody>
          <a:bodyPr/>
          <a:lstStyle/>
          <a:p>
            <a:r>
              <a:rPr lang="en-US"/>
              <a:t>Trust Structure Questionnaire</a:t>
            </a:r>
          </a:p>
        </p:txBody>
      </p:sp>
      <p:sp>
        <p:nvSpPr>
          <p:cNvPr id="6" name="Slide Number Placeholder 5"/>
          <p:cNvSpPr>
            <a:spLocks noGrp="1"/>
          </p:cNvSpPr>
          <p:nvPr>
            <p:ph type="sldNum" sz="quarter" idx="12"/>
          </p:nvPr>
        </p:nvSpPr>
        <p:spPr>
          <a:xfrm>
            <a:off x="7918725" y="5956138"/>
            <a:ext cx="789381" cy="365125"/>
          </a:xfrm>
        </p:spPr>
        <p:txBody>
          <a:bodyPr/>
          <a:lstStyle/>
          <a:p>
            <a:fld id="{7B1C8017-057C-B04E-8E0B-1595DCAD0A4D}" type="slidenum">
              <a:rPr lang="en-US" smtClean="0"/>
              <a:t>‹#›</a:t>
            </a:fld>
            <a:endParaRPr lang="en-US"/>
          </a:p>
        </p:txBody>
      </p:sp>
      <p:pic>
        <p:nvPicPr>
          <p:cNvPr id="8" name="Picture 7">
            <a:extLst>
              <a:ext uri="{FF2B5EF4-FFF2-40B4-BE49-F238E27FC236}">
                <a16:creationId xmlns:a16="http://schemas.microsoft.com/office/drawing/2014/main" id="{E34485B2-4221-A957-3A6E-29291E6072C7}"/>
              </a:ext>
            </a:extLst>
          </p:cNvPr>
          <p:cNvPicPr>
            <a:picLocks noChangeAspect="1"/>
          </p:cNvPicPr>
          <p:nvPr userDrawn="1"/>
        </p:nvPicPr>
        <p:blipFill>
          <a:blip r:embed="rId2"/>
          <a:stretch>
            <a:fillRect/>
          </a:stretch>
        </p:blipFill>
        <p:spPr>
          <a:xfrm rot="16200000">
            <a:off x="7586109" y="5260126"/>
            <a:ext cx="2481916" cy="2481916"/>
          </a:xfrm>
          <a:prstGeom prst="rect">
            <a:avLst/>
          </a:prstGeom>
        </p:spPr>
      </p:pic>
    </p:spTree>
    <p:extLst>
      <p:ext uri="{BB962C8B-B14F-4D97-AF65-F5344CB8AC3E}">
        <p14:creationId xmlns:p14="http://schemas.microsoft.com/office/powerpoint/2010/main" val="515373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884420"/>
            <a:ext cx="4236137" cy="597358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437833" y="1727728"/>
            <a:ext cx="4032197" cy="1497507"/>
          </a:xfrm>
        </p:spPr>
        <p:txBody>
          <a:bodyPr anchor="b">
            <a:normAutofit/>
          </a:bodyPr>
          <a:lstStyle>
            <a:lvl1pPr algn="l">
              <a:defRPr sz="3000" b="1" i="0" cap="all">
                <a:solidFill>
                  <a:schemeClr val="accent1"/>
                </a:solidFill>
                <a:latin typeface="Jost Black" pitchFamily="2" charset="77"/>
                <a:ea typeface="Jost Black" pitchFamily="2" charset="77"/>
              </a:defRPr>
            </a:lvl1pPr>
          </a:lstStyle>
          <a:p>
            <a:r>
              <a:rPr lang="en-US" dirty="0"/>
              <a:t>Click to edit Master title style</a:t>
            </a:r>
          </a:p>
        </p:txBody>
      </p:sp>
      <p:sp>
        <p:nvSpPr>
          <p:cNvPr id="3" name="Text Placeholder 2"/>
          <p:cNvSpPr>
            <a:spLocks noGrp="1"/>
          </p:cNvSpPr>
          <p:nvPr>
            <p:ph type="body" idx="1"/>
          </p:nvPr>
        </p:nvSpPr>
        <p:spPr>
          <a:xfrm>
            <a:off x="435894" y="3225235"/>
            <a:ext cx="4032197" cy="1152801"/>
          </a:xfrm>
        </p:spPr>
        <p:txBody>
          <a:bodyPr anchor="t">
            <a:normAutofit/>
          </a:bodyPr>
          <a:lstStyle>
            <a:lvl1pPr marL="0" indent="0" algn="l">
              <a:buNone/>
              <a:defRPr sz="2100" b="0" i="0" cap="all">
                <a:solidFill>
                  <a:schemeClr val="bg1"/>
                </a:solidFill>
                <a:latin typeface="Jost Medium" pitchFamily="2" charset="77"/>
                <a:ea typeface="Jost Medium" pitchFamily="2" charset="77"/>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6E46064-519E-9848-BBF2-B1AC58943CEE}" type="datetime1">
              <a:rPr lang="en-US" smtClean="0"/>
              <a:t>7/17/25</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a:t>Trust Structure Questionnaire</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B1C8017-057C-B04E-8E0B-1595DCAD0A4D}" type="slidenum">
              <a:rPr lang="en-US" smtClean="0"/>
              <a:t>‹#›</a:t>
            </a:fld>
            <a:endParaRPr lang="en-US"/>
          </a:p>
        </p:txBody>
      </p:sp>
    </p:spTree>
    <p:extLst>
      <p:ext uri="{BB962C8B-B14F-4D97-AF65-F5344CB8AC3E}">
        <p14:creationId xmlns:p14="http://schemas.microsoft.com/office/powerpoint/2010/main" val="3521137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4"/>
            <a:ext cx="8475027" cy="1258827"/>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hasCustomPrompt="1"/>
          </p:nvPr>
        </p:nvSpPr>
        <p:spPr>
          <a:xfrm>
            <a:off x="435895" y="729658"/>
            <a:ext cx="8272212" cy="988332"/>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Content Placeholder 2"/>
          <p:cNvSpPr>
            <a:spLocks noGrp="1"/>
          </p:cNvSpPr>
          <p:nvPr>
            <p:ph sz="half" idx="1"/>
          </p:nvPr>
        </p:nvSpPr>
        <p:spPr>
          <a:xfrm>
            <a:off x="435894" y="2228004"/>
            <a:ext cx="4066793" cy="3633047"/>
          </a:xfrm>
        </p:spPr>
        <p:txBody>
          <a:bodyPr anchor="t">
            <a:normAutofit/>
          </a:bodyPr>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1313" y="2228004"/>
            <a:ext cx="4066794" cy="3633047"/>
          </a:xfrm>
        </p:spPr>
        <p:txBody>
          <a:bodyPr anchor="t">
            <a:normAutofit/>
          </a:bodyPr>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8F15C244-8DBD-2F48-9C49-27013E0C9551}" type="datetime1">
              <a:rPr lang="en-US" smtClean="0"/>
              <a:t>7/17/25</a:t>
            </a:fld>
            <a:endParaRPr lang="en-US"/>
          </a:p>
        </p:txBody>
      </p:sp>
      <p:sp>
        <p:nvSpPr>
          <p:cNvPr id="6" name="Footer Placeholder 5"/>
          <p:cNvSpPr>
            <a:spLocks noGrp="1"/>
          </p:cNvSpPr>
          <p:nvPr>
            <p:ph type="ftr" sz="quarter" idx="11"/>
          </p:nvPr>
        </p:nvSpPr>
        <p:spPr/>
        <p:txBody>
          <a:bodyPr/>
          <a:lstStyle/>
          <a:p>
            <a:r>
              <a:rPr lang="en-US"/>
              <a:t>Trust Structure Questionnaire</a:t>
            </a:r>
          </a:p>
        </p:txBody>
      </p:sp>
      <p:sp>
        <p:nvSpPr>
          <p:cNvPr id="7" name="Slide Number Placeholder 6"/>
          <p:cNvSpPr>
            <a:spLocks noGrp="1"/>
          </p:cNvSpPr>
          <p:nvPr>
            <p:ph type="sldNum" sz="quarter" idx="12"/>
          </p:nvPr>
        </p:nvSpPr>
        <p:spPr/>
        <p:txBody>
          <a:bodyPr/>
          <a:lstStyle/>
          <a:p>
            <a:fld id="{7B1C8017-057C-B04E-8E0B-1595DCAD0A4D}" type="slidenum">
              <a:rPr lang="en-US" smtClean="0"/>
              <a:t>‹#›</a:t>
            </a:fld>
            <a:endParaRPr lang="en-US"/>
          </a:p>
        </p:txBody>
      </p:sp>
    </p:spTree>
    <p:extLst>
      <p:ext uri="{BB962C8B-B14F-4D97-AF65-F5344CB8AC3E}">
        <p14:creationId xmlns:p14="http://schemas.microsoft.com/office/powerpoint/2010/main" val="2822638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4"/>
            <a:ext cx="8475027" cy="1258827"/>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sp>
      <p:sp>
        <p:nvSpPr>
          <p:cNvPr id="12" name="Title 1"/>
          <p:cNvSpPr>
            <a:spLocks noGrp="1"/>
          </p:cNvSpPr>
          <p:nvPr>
            <p:ph type="title" hasCustomPrompt="1"/>
          </p:nvPr>
        </p:nvSpPr>
        <p:spPr>
          <a:xfrm>
            <a:off x="435895" y="729658"/>
            <a:ext cx="8272212" cy="988332"/>
          </a:xfrm>
        </p:spPr>
        <p:txBody>
          <a:bodyPr>
            <a:normAutofit/>
          </a:bodyPr>
          <a:lstStyle>
            <a:lvl1pPr>
              <a:defRPr sz="3000" b="1" i="0" cap="none" spc="0">
                <a:ln>
                  <a:noFill/>
                </a:ln>
                <a:solidFill>
                  <a:schemeClr val="bg1">
                    <a:lumMod val="95000"/>
                  </a:schemeClr>
                </a:solidFill>
                <a:effectLst/>
                <a:latin typeface="Jost Black" pitchFamily="2" charset="77"/>
                <a:ea typeface="Jost Black" pitchFamily="2" charset="77"/>
              </a:defRPr>
            </a:lvl1pPr>
          </a:lstStyle>
          <a:p>
            <a:r>
              <a:rPr lang="en-US" dirty="0"/>
              <a:t>Click to Edit Master Text Styles</a:t>
            </a:r>
          </a:p>
        </p:txBody>
      </p:sp>
      <p:sp>
        <p:nvSpPr>
          <p:cNvPr id="3" name="Text Placeholder 2"/>
          <p:cNvSpPr>
            <a:spLocks noGrp="1"/>
          </p:cNvSpPr>
          <p:nvPr>
            <p:ph type="body" idx="1"/>
          </p:nvPr>
        </p:nvSpPr>
        <p:spPr>
          <a:xfrm>
            <a:off x="550655" y="2268261"/>
            <a:ext cx="3815306" cy="536005"/>
          </a:xfrm>
        </p:spPr>
        <p:txBody>
          <a:bodyPr anchor="b">
            <a:noAutofit/>
          </a:bodyPr>
          <a:lstStyle>
            <a:lvl1pPr marL="0" indent="0">
              <a:buNone/>
              <a:defRPr sz="2100" b="0" i="0" cap="none" spc="0">
                <a:ln w="0"/>
                <a:solidFill>
                  <a:schemeClr val="accent1"/>
                </a:solidFill>
                <a:effectLst>
                  <a:outerShdw blurRad="38100" dist="25400" dir="5400000" algn="ctr" rotWithShape="0">
                    <a:srgbClr val="6E747A">
                      <a:alpha val="43000"/>
                    </a:srgbClr>
                  </a:outerShdw>
                </a:effectLst>
                <a:latin typeface="Jost Medium" pitchFamily="2" charset="77"/>
                <a:ea typeface="Jost Medium" pitchFamily="2" charset="77"/>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435896" y="2926052"/>
            <a:ext cx="4044825" cy="2934999"/>
          </a:xfrm>
        </p:spPr>
        <p:txBody>
          <a:bodyPr anchor="t">
            <a:normAutofit/>
          </a:bodyPr>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78042" y="2240648"/>
            <a:ext cx="3815305" cy="553373"/>
          </a:xfrm>
        </p:spPr>
        <p:txBody>
          <a:bodyPr anchor="b">
            <a:noAutofit/>
          </a:bodyPr>
          <a:lstStyle>
            <a:lvl1pPr marL="0" indent="0">
              <a:buNone/>
              <a:defRPr sz="2100" b="0" cap="none" spc="0">
                <a:ln w="0"/>
                <a:solidFill>
                  <a:schemeClr val="accent1"/>
                </a:solidFill>
                <a:effectLst>
                  <a:outerShdw blurRad="38100" dist="25400" dir="5400000" algn="ctr" rotWithShape="0">
                    <a:srgbClr val="6E747A">
                      <a:alpha val="43000"/>
                    </a:srgbClr>
                  </a:outerShdw>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4663282" y="2926052"/>
            <a:ext cx="4044825" cy="2934999"/>
          </a:xfrm>
        </p:spPr>
        <p:txBody>
          <a:bodyPr anchor="t">
            <a:normAutofit/>
          </a:bodyPr>
          <a:lstStyle>
            <a:lvl1pPr>
              <a:defRPr b="0" i="0">
                <a:latin typeface="Jost Medium" pitchFamily="2" charset="77"/>
                <a:ea typeface="Jost Medium" pitchFamily="2" charset="77"/>
              </a:defRPr>
            </a:lvl1pPr>
            <a:lvl2pPr>
              <a:defRPr b="0" i="0">
                <a:latin typeface="Jost Medium" pitchFamily="2" charset="77"/>
                <a:ea typeface="Jost Medium" pitchFamily="2" charset="77"/>
              </a:defRPr>
            </a:lvl2pPr>
            <a:lvl3pPr>
              <a:defRPr b="0" i="0">
                <a:latin typeface="Jost Medium" pitchFamily="2" charset="77"/>
                <a:ea typeface="Jost Medium" pitchFamily="2" charset="77"/>
              </a:defRPr>
            </a:lvl3pPr>
            <a:lvl4pPr>
              <a:defRPr b="0" i="0">
                <a:latin typeface="Jost Medium" pitchFamily="2" charset="77"/>
                <a:ea typeface="Jost Medium" pitchFamily="2" charset="77"/>
              </a:defRPr>
            </a:lvl4pPr>
            <a:lvl5pPr>
              <a:defRPr b="0" i="0">
                <a:latin typeface="Jost Medium" pitchFamily="2" charset="77"/>
                <a:ea typeface="Jost Medium" pitchFamily="2"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C9CF1B7-DBAA-8045-9EB9-32F53BE86956}" type="datetime1">
              <a:rPr lang="en-US" smtClean="0"/>
              <a:t>7/17/25</a:t>
            </a:fld>
            <a:endParaRPr lang="en-US"/>
          </a:p>
        </p:txBody>
      </p:sp>
      <p:sp>
        <p:nvSpPr>
          <p:cNvPr id="8" name="Footer Placeholder 7"/>
          <p:cNvSpPr>
            <a:spLocks noGrp="1"/>
          </p:cNvSpPr>
          <p:nvPr>
            <p:ph type="ftr" sz="quarter" idx="11"/>
          </p:nvPr>
        </p:nvSpPr>
        <p:spPr/>
        <p:txBody>
          <a:bodyPr/>
          <a:lstStyle/>
          <a:p>
            <a:r>
              <a:rPr lang="en-US"/>
              <a:t>Trust Structure Questionnaire</a:t>
            </a:r>
          </a:p>
        </p:txBody>
      </p:sp>
      <p:sp>
        <p:nvSpPr>
          <p:cNvPr id="9" name="Slide Number Placeholder 8"/>
          <p:cNvSpPr>
            <a:spLocks noGrp="1"/>
          </p:cNvSpPr>
          <p:nvPr>
            <p:ph type="sldNum" sz="quarter" idx="12"/>
          </p:nvPr>
        </p:nvSpPr>
        <p:spPr/>
        <p:txBody>
          <a:bodyPr/>
          <a:lstStyle/>
          <a:p>
            <a:fld id="{7B1C8017-057C-B04E-8E0B-1595DCAD0A4D}" type="slidenum">
              <a:rPr lang="en-US" smtClean="0"/>
              <a:t>‹#›</a:t>
            </a:fld>
            <a:endParaRPr lang="en-US"/>
          </a:p>
        </p:txBody>
      </p:sp>
    </p:spTree>
    <p:extLst>
      <p:ext uri="{BB962C8B-B14F-4D97-AF65-F5344CB8AC3E}">
        <p14:creationId xmlns:p14="http://schemas.microsoft.com/office/powerpoint/2010/main" val="3685041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C180674B-6396-B34E-952D-8FDD47C4C6A5}" type="datetime1">
              <a:rPr lang="en-US" smtClean="0"/>
              <a:t>7/17/25</a:t>
            </a:fld>
            <a:endParaRPr lang="en-US"/>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r>
              <a:rPr lang="en-US"/>
              <a:t>Trust Structure Questionnaire</a:t>
            </a:r>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7B1C8017-057C-B04E-8E0B-1595DCAD0A4D}" type="slidenum">
              <a:rPr lang="en-US" smtClean="0"/>
              <a:t>‹#›</a:t>
            </a:fld>
            <a:endParaRPr lang="en-US"/>
          </a:p>
        </p:txBody>
      </p:sp>
      <p:sp>
        <p:nvSpPr>
          <p:cNvPr id="9" name="Rectangle 8"/>
          <p:cNvSpPr/>
          <p:nvPr/>
        </p:nvSpPr>
        <p:spPr>
          <a:xfrm>
            <a:off x="334900"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sp>
    </p:spTree>
    <p:extLst>
      <p:ext uri="{BB962C8B-B14F-4D97-AF65-F5344CB8AC3E}">
        <p14:creationId xmlns:p14="http://schemas.microsoft.com/office/powerpoint/2010/main" val="23592830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91" r:id="rId3"/>
    <p:sldLayoutId id="2147483685" r:id="rId4"/>
    <p:sldLayoutId id="2147483686" r:id="rId5"/>
    <p:sldLayoutId id="2147483687" r:id="rId6"/>
    <p:sldLayoutId id="2147483675" r:id="rId7"/>
    <p:sldLayoutId id="2147483676" r:id="rId8"/>
    <p:sldLayoutId id="2147483677" r:id="rId9"/>
    <p:sldLayoutId id="2147483678" r:id="rId10"/>
    <p:sldLayoutId id="2147483679" r:id="rId11"/>
    <p:sldLayoutId id="2147483690" r:id="rId12"/>
    <p:sldLayoutId id="2147483689" r:id="rId13"/>
    <p:sldLayoutId id="2147483688" r:id="rId14"/>
    <p:sldLayoutId id="2147483680" r:id="rId15"/>
    <p:sldLayoutId id="2147483681" r:id="rId16"/>
    <p:sldLayoutId id="2147483684" r:id="rId17"/>
    <p:sldLayoutId id="2147483682" r:id="rId18"/>
    <p:sldLayoutId id="2147483683" r:id="rId19"/>
  </p:sldLayoutIdLst>
  <p:hf hdr="0" dt="0"/>
  <p:txStyles>
    <p:titleStyle>
      <a:lvl1pPr algn="l" defTabSz="342900" rtl="0" eaLnBrk="1" latinLnBrk="0" hangingPunct="1">
        <a:spcBef>
          <a:spcPct val="0"/>
        </a:spcBef>
        <a:buNone/>
        <a:defRPr sz="2100" b="0" i="0" kern="1200" cap="all">
          <a:solidFill>
            <a:schemeClr val="bg1"/>
          </a:solidFill>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chemeClr val="tx2"/>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chemeClr val="tx2"/>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chemeClr val="tx2"/>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chemeClr val="tx2"/>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chemeClr val="tx2"/>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87681-3F44-DFE7-1776-B2EA31307251}"/>
              </a:ext>
            </a:extLst>
          </p:cNvPr>
          <p:cNvSpPr>
            <a:spLocks noGrp="1"/>
          </p:cNvSpPr>
          <p:nvPr>
            <p:ph type="ctrTitle"/>
          </p:nvPr>
        </p:nvSpPr>
        <p:spPr/>
        <p:txBody>
          <a:bodyPr/>
          <a:lstStyle/>
          <a:p>
            <a:r>
              <a:rPr lang="en-US" dirty="0"/>
              <a:t>Trust Structure Questionnaire</a:t>
            </a:r>
          </a:p>
        </p:txBody>
      </p:sp>
      <p:sp>
        <p:nvSpPr>
          <p:cNvPr id="3" name="Subtitle 2">
            <a:extLst>
              <a:ext uri="{FF2B5EF4-FFF2-40B4-BE49-F238E27FC236}">
                <a16:creationId xmlns:a16="http://schemas.microsoft.com/office/drawing/2014/main" id="{D78A5D47-1BBA-AA7E-7F1B-7ACA04C4F24E}"/>
              </a:ext>
            </a:extLst>
          </p:cNvPr>
          <p:cNvSpPr>
            <a:spLocks noGrp="1"/>
          </p:cNvSpPr>
          <p:nvPr>
            <p:ph type="subTitle" idx="1"/>
          </p:nvPr>
        </p:nvSpPr>
        <p:spPr>
          <a:xfrm>
            <a:off x="435895" y="4535260"/>
            <a:ext cx="8245160" cy="1116032"/>
          </a:xfrm>
        </p:spPr>
        <p:txBody>
          <a:bodyPr anchor="b">
            <a:normAutofit/>
          </a:bodyPr>
          <a:lstStyle/>
          <a:p>
            <a:r>
              <a:rPr lang="en-US" cap="none" dirty="0">
                <a:solidFill>
                  <a:srgbClr val="2AA6DF"/>
                </a:solidFill>
                <a:latin typeface="Jost SemiBold" pitchFamily="2" charset="77"/>
                <a:ea typeface="Jost SemiBold" pitchFamily="2" charset="77"/>
              </a:rPr>
              <a:t>Based on the book</a:t>
            </a:r>
          </a:p>
          <a:p>
            <a:r>
              <a:rPr lang="en-US" i="1" cap="none" dirty="0">
                <a:solidFill>
                  <a:srgbClr val="2AA6DF"/>
                </a:solidFill>
                <a:latin typeface="Jost SemiBold" pitchFamily="2" charset="77"/>
                <a:ea typeface="Jost SemiBold" pitchFamily="2" charset="77"/>
              </a:rPr>
              <a:t>ENTRUSTED: Building A Legacy That Lasts</a:t>
            </a:r>
          </a:p>
        </p:txBody>
      </p:sp>
      <p:grpSp>
        <p:nvGrpSpPr>
          <p:cNvPr id="7" name="Group 6">
            <a:extLst>
              <a:ext uri="{FF2B5EF4-FFF2-40B4-BE49-F238E27FC236}">
                <a16:creationId xmlns:a16="http://schemas.microsoft.com/office/drawing/2014/main" id="{E93D880D-C86B-6756-12C1-89E5044EA5D6}"/>
              </a:ext>
            </a:extLst>
          </p:cNvPr>
          <p:cNvGrpSpPr/>
          <p:nvPr/>
        </p:nvGrpSpPr>
        <p:grpSpPr>
          <a:xfrm>
            <a:off x="1940874" y="1550671"/>
            <a:ext cx="5233070" cy="1759576"/>
            <a:chOff x="2607286" y="924560"/>
            <a:chExt cx="6977427" cy="2346102"/>
          </a:xfrm>
        </p:grpSpPr>
        <p:pic>
          <p:nvPicPr>
            <p:cNvPr id="8" name="Picture 7">
              <a:extLst>
                <a:ext uri="{FF2B5EF4-FFF2-40B4-BE49-F238E27FC236}">
                  <a16:creationId xmlns:a16="http://schemas.microsoft.com/office/drawing/2014/main" id="{FD16E353-576B-D3B7-854B-1BD738B1959A}"/>
                </a:ext>
              </a:extLst>
            </p:cNvPr>
            <p:cNvPicPr>
              <a:picLocks noChangeAspect="1"/>
            </p:cNvPicPr>
            <p:nvPr/>
          </p:nvPicPr>
          <p:blipFill>
            <a:blip r:embed="rId2"/>
            <a:stretch>
              <a:fillRect/>
            </a:stretch>
          </p:blipFill>
          <p:spPr>
            <a:xfrm>
              <a:off x="2607286" y="924560"/>
              <a:ext cx="6977427" cy="2222303"/>
            </a:xfrm>
            <a:prstGeom prst="rect">
              <a:avLst/>
            </a:prstGeom>
          </p:spPr>
        </p:pic>
        <p:sp>
          <p:nvSpPr>
            <p:cNvPr id="10" name="TextBox 9">
              <a:extLst>
                <a:ext uri="{FF2B5EF4-FFF2-40B4-BE49-F238E27FC236}">
                  <a16:creationId xmlns:a16="http://schemas.microsoft.com/office/drawing/2014/main" id="{B34B6A91-D1F8-F38C-0B69-9435B55ED177}"/>
                </a:ext>
              </a:extLst>
            </p:cNvPr>
            <p:cNvSpPr txBox="1"/>
            <p:nvPr/>
          </p:nvSpPr>
          <p:spPr>
            <a:xfrm>
              <a:off x="3530763" y="2701275"/>
              <a:ext cx="5574604" cy="569387"/>
            </a:xfrm>
            <a:prstGeom prst="rect">
              <a:avLst/>
            </a:prstGeom>
            <a:noFill/>
          </p:spPr>
          <p:txBody>
            <a:bodyPr wrap="none" rtlCol="0">
              <a:spAutoFit/>
            </a:bodyPr>
            <a:lstStyle/>
            <a:p>
              <a:r>
                <a:rPr lang="en-US" sz="2175" i="1" dirty="0">
                  <a:solidFill>
                    <a:srgbClr val="2AA6DF"/>
                  </a:solidFill>
                  <a:latin typeface="Jost Medium" pitchFamily="2" charset="77"/>
                  <a:ea typeface="Jost Medium" pitchFamily="2" charset="77"/>
                </a:rPr>
                <a:t>Connecting People with Purpose</a:t>
              </a:r>
            </a:p>
          </p:txBody>
        </p:sp>
      </p:grpSp>
    </p:spTree>
    <p:extLst>
      <p:ext uri="{BB962C8B-B14F-4D97-AF65-F5344CB8AC3E}">
        <p14:creationId xmlns:p14="http://schemas.microsoft.com/office/powerpoint/2010/main" val="3876907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345C6-775A-E9AD-65A0-6B16FC5E278D}"/>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99EF759F-4267-2FA6-4308-3E756A07D826}"/>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83CDC7E9-05D2-EAC8-799C-398A38030765}"/>
              </a:ext>
            </a:extLst>
          </p:cNvPr>
          <p:cNvSpPr>
            <a:spLocks noGrp="1"/>
          </p:cNvSpPr>
          <p:nvPr>
            <p:ph type="sldNum" sz="quarter" idx="12"/>
          </p:nvPr>
        </p:nvSpPr>
        <p:spPr/>
        <p:txBody>
          <a:bodyPr/>
          <a:lstStyle/>
          <a:p>
            <a:fld id="{7B1C8017-057C-B04E-8E0B-1595DCAD0A4D}" type="slidenum">
              <a:rPr lang="en-US" smtClean="0"/>
              <a:t>9</a:t>
            </a:fld>
            <a:endParaRPr lang="en-US"/>
          </a:p>
        </p:txBody>
      </p:sp>
      <p:sp>
        <p:nvSpPr>
          <p:cNvPr id="7" name="Title 1">
            <a:extLst>
              <a:ext uri="{FF2B5EF4-FFF2-40B4-BE49-F238E27FC236}">
                <a16:creationId xmlns:a16="http://schemas.microsoft.com/office/drawing/2014/main" id="{2447588C-DBCA-84A8-73CB-AD22F09499CC}"/>
              </a:ext>
            </a:extLst>
          </p:cNvPr>
          <p:cNvSpPr txBox="1">
            <a:spLocks/>
          </p:cNvSpPr>
          <p:nvPr/>
        </p:nvSpPr>
        <p:spPr>
          <a:xfrm>
            <a:off x="435893" y="2293208"/>
            <a:ext cx="8272212" cy="359355"/>
          </a:xfrm>
          <a:prstGeom prst="rect">
            <a:avLst/>
          </a:prstGeom>
        </p:spPr>
        <p:txBody>
          <a:bodyPr vert="horz" lIns="68580" tIns="34290" rIns="68580" bIns="34290" rtlCol="0" anchor="t">
            <a:normAutofit fontScale="92500"/>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7. What kind of time limit, if any, would you like to impose for completion of a post-high school degree?</a:t>
            </a:r>
          </a:p>
        </p:txBody>
      </p:sp>
      <p:sp>
        <p:nvSpPr>
          <p:cNvPr id="5" name="Title 1">
            <a:extLst>
              <a:ext uri="{FF2B5EF4-FFF2-40B4-BE49-F238E27FC236}">
                <a16:creationId xmlns:a16="http://schemas.microsoft.com/office/drawing/2014/main" id="{88A0742C-3C63-7198-B26A-5DD290AEB877}"/>
              </a:ext>
            </a:extLst>
          </p:cNvPr>
          <p:cNvSpPr txBox="1">
            <a:spLocks/>
          </p:cNvSpPr>
          <p:nvPr/>
        </p:nvSpPr>
        <p:spPr>
          <a:xfrm>
            <a:off x="435893" y="4256721"/>
            <a:ext cx="8272212" cy="43539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8. Would you like any financial incentives for completing school? (e.g. $10,000 upon completion) </a:t>
            </a:r>
          </a:p>
        </p:txBody>
      </p:sp>
      <p:sp>
        <p:nvSpPr>
          <p:cNvPr id="16" name="Title 1">
            <a:extLst>
              <a:ext uri="{FF2B5EF4-FFF2-40B4-BE49-F238E27FC236}">
                <a16:creationId xmlns:a16="http://schemas.microsoft.com/office/drawing/2014/main" id="{035FB928-908C-802F-EF6E-FD113A867B53}"/>
              </a:ext>
            </a:extLst>
          </p:cNvPr>
          <p:cNvSpPr txBox="1">
            <a:spLocks/>
          </p:cNvSpPr>
          <p:nvPr/>
        </p:nvSpPr>
        <p:spPr>
          <a:xfrm>
            <a:off x="435894" y="702157"/>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6. Do you want the limitation on tuition reimbursement to be no more than the then-current cost for an in-state public education? </a:t>
            </a:r>
          </a:p>
        </p:txBody>
      </p:sp>
      <p:sp>
        <p:nvSpPr>
          <p:cNvPr id="17" name="Content Placeholder 2">
            <a:extLst>
              <a:ext uri="{FF2B5EF4-FFF2-40B4-BE49-F238E27FC236}">
                <a16:creationId xmlns:a16="http://schemas.microsoft.com/office/drawing/2014/main" id="{B8C7E985-6B8D-E5E4-52CB-5CEAA9FEE3A5}"/>
              </a:ext>
            </a:extLst>
          </p:cNvPr>
          <p:cNvSpPr txBox="1">
            <a:spLocks/>
          </p:cNvSpPr>
          <p:nvPr/>
        </p:nvSpPr>
        <p:spPr>
          <a:xfrm>
            <a:off x="600075" y="1247119"/>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
        <p:nvSpPr>
          <p:cNvPr id="18" name="Content Placeholder 2">
            <a:extLst>
              <a:ext uri="{FF2B5EF4-FFF2-40B4-BE49-F238E27FC236}">
                <a16:creationId xmlns:a16="http://schemas.microsoft.com/office/drawing/2014/main" id="{A5E96FBE-34F5-CAAB-2A9E-76E2880C6D6D}"/>
              </a:ext>
            </a:extLst>
          </p:cNvPr>
          <p:cNvSpPr txBox="1">
            <a:spLocks/>
          </p:cNvSpPr>
          <p:nvPr/>
        </p:nvSpPr>
        <p:spPr>
          <a:xfrm>
            <a:off x="600075" y="2637665"/>
            <a:ext cx="7943850" cy="1274599"/>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None</a:t>
            </a:r>
          </a:p>
          <a:p>
            <a:pPr marL="214313" indent="-214313">
              <a:buFont typeface="Wingdings" pitchFamily="2" charset="2"/>
              <a:buChar char="q"/>
            </a:pPr>
            <a:r>
              <a:rPr lang="en-US" sz="1400" dirty="0"/>
              <a:t>Standard (e.g. 4 years for a 4-year degree)</a:t>
            </a:r>
          </a:p>
          <a:p>
            <a:pPr marL="214313" indent="-214313">
              <a:buFont typeface="Wingdings" pitchFamily="2" charset="2"/>
              <a:buChar char="q"/>
            </a:pPr>
            <a:r>
              <a:rPr lang="en-US" sz="1400" dirty="0"/>
              <a:t>1-½ times (e.g. 6 years for a 4-year degree)</a:t>
            </a:r>
          </a:p>
          <a:p>
            <a:pPr marL="214313" indent="-214313">
              <a:buFont typeface="Wingdings" pitchFamily="2" charset="2"/>
              <a:buChar char="q"/>
            </a:pPr>
            <a:r>
              <a:rPr lang="en-US" sz="1400" dirty="0"/>
              <a:t>Other: _______________________________</a:t>
            </a:r>
          </a:p>
        </p:txBody>
      </p:sp>
      <p:sp>
        <p:nvSpPr>
          <p:cNvPr id="19" name="Content Placeholder 2">
            <a:extLst>
              <a:ext uri="{FF2B5EF4-FFF2-40B4-BE49-F238E27FC236}">
                <a16:creationId xmlns:a16="http://schemas.microsoft.com/office/drawing/2014/main" id="{9AF30C1E-9386-897D-37EC-D7B444028C2D}"/>
              </a:ext>
            </a:extLst>
          </p:cNvPr>
          <p:cNvSpPr txBox="1">
            <a:spLocks/>
          </p:cNvSpPr>
          <p:nvPr/>
        </p:nvSpPr>
        <p:spPr>
          <a:xfrm>
            <a:off x="600074" y="4648092"/>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please describe: ___________________________________________________________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166644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06307-1494-CF78-4D87-81B97E3E992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E04ED4D1-2D1A-0D2A-C03C-7789EC1816FF}"/>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695C9A5D-4D42-4C05-4ADC-B6C02F7AC11C}"/>
              </a:ext>
            </a:extLst>
          </p:cNvPr>
          <p:cNvSpPr>
            <a:spLocks noGrp="1"/>
          </p:cNvSpPr>
          <p:nvPr>
            <p:ph type="sldNum" sz="quarter" idx="12"/>
          </p:nvPr>
        </p:nvSpPr>
        <p:spPr/>
        <p:txBody>
          <a:bodyPr/>
          <a:lstStyle/>
          <a:p>
            <a:fld id="{7B1C8017-057C-B04E-8E0B-1595DCAD0A4D}" type="slidenum">
              <a:rPr lang="en-US" smtClean="0"/>
              <a:t>10</a:t>
            </a:fld>
            <a:endParaRPr lang="en-US"/>
          </a:p>
        </p:txBody>
      </p:sp>
      <p:sp>
        <p:nvSpPr>
          <p:cNvPr id="7" name="Title 1">
            <a:extLst>
              <a:ext uri="{FF2B5EF4-FFF2-40B4-BE49-F238E27FC236}">
                <a16:creationId xmlns:a16="http://schemas.microsoft.com/office/drawing/2014/main" id="{4E704036-F2FF-DC1B-00A3-534F82691D24}"/>
              </a:ext>
            </a:extLst>
          </p:cNvPr>
          <p:cNvSpPr txBox="1">
            <a:spLocks/>
          </p:cNvSpPr>
          <p:nvPr/>
        </p:nvSpPr>
        <p:spPr>
          <a:xfrm>
            <a:off x="435894" y="2230502"/>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10. Are there any other provisions or restrictions you would like to include for the education of your beneficiaries? </a:t>
            </a:r>
          </a:p>
        </p:txBody>
      </p:sp>
      <p:sp>
        <p:nvSpPr>
          <p:cNvPr id="8" name="Title 1">
            <a:extLst>
              <a:ext uri="{FF2B5EF4-FFF2-40B4-BE49-F238E27FC236}">
                <a16:creationId xmlns:a16="http://schemas.microsoft.com/office/drawing/2014/main" id="{14A443D5-C226-DDEE-3C1C-CB126A312AEE}"/>
              </a:ext>
            </a:extLst>
          </p:cNvPr>
          <p:cNvSpPr txBox="1">
            <a:spLocks/>
          </p:cNvSpPr>
          <p:nvPr/>
        </p:nvSpPr>
        <p:spPr>
          <a:xfrm>
            <a:off x="435894" y="702157"/>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9. Do you want a requirement that a beneficiary repay all or any portion of the educational benefits they receive from the Family Bank?</a:t>
            </a:r>
          </a:p>
        </p:txBody>
      </p:sp>
      <p:sp>
        <p:nvSpPr>
          <p:cNvPr id="9" name="Content Placeholder 2">
            <a:extLst>
              <a:ext uri="{FF2B5EF4-FFF2-40B4-BE49-F238E27FC236}">
                <a16:creationId xmlns:a16="http://schemas.microsoft.com/office/drawing/2014/main" id="{E8DC365D-27C6-2557-A4D4-D033E2DB6BA8}"/>
              </a:ext>
            </a:extLst>
          </p:cNvPr>
          <p:cNvSpPr txBox="1">
            <a:spLocks/>
          </p:cNvSpPr>
          <p:nvPr/>
        </p:nvSpPr>
        <p:spPr>
          <a:xfrm>
            <a:off x="600075" y="1247119"/>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please describe: ___________________________________________________________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2844823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416AD2-5799-6569-2BB3-5E34ECFD63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8D187-802F-DA81-A6ED-514B01278EF7}"/>
              </a:ext>
            </a:extLst>
          </p:cNvPr>
          <p:cNvSpPr>
            <a:spLocks noGrp="1"/>
          </p:cNvSpPr>
          <p:nvPr>
            <p:ph type="title"/>
          </p:nvPr>
        </p:nvSpPr>
        <p:spPr>
          <a:xfrm>
            <a:off x="435895" y="5589909"/>
            <a:ext cx="8272212" cy="425054"/>
          </a:xfrm>
        </p:spPr>
        <p:txBody>
          <a:bodyPr/>
          <a:lstStyle/>
          <a:p>
            <a:r>
              <a:rPr lang="en-US" dirty="0"/>
              <a:t>Section 2 | Charitable Service and Distributions</a:t>
            </a:r>
          </a:p>
        </p:txBody>
      </p:sp>
      <p:sp>
        <p:nvSpPr>
          <p:cNvPr id="5" name="Footer Placeholder 4">
            <a:extLst>
              <a:ext uri="{FF2B5EF4-FFF2-40B4-BE49-F238E27FC236}">
                <a16:creationId xmlns:a16="http://schemas.microsoft.com/office/drawing/2014/main" id="{4397B0F4-3ED1-67D8-C142-2EE2E174899C}"/>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85CBE840-B5C5-C84A-5CD5-7016D5F08E26}"/>
              </a:ext>
            </a:extLst>
          </p:cNvPr>
          <p:cNvSpPr>
            <a:spLocks noGrp="1"/>
          </p:cNvSpPr>
          <p:nvPr>
            <p:ph type="sldNum" sz="quarter" idx="12"/>
          </p:nvPr>
        </p:nvSpPr>
        <p:spPr/>
        <p:txBody>
          <a:bodyPr/>
          <a:lstStyle/>
          <a:p>
            <a:fld id="{7B1C8017-057C-B04E-8E0B-1595DCAD0A4D}" type="slidenum">
              <a:rPr lang="en-US" smtClean="0"/>
              <a:t>11</a:t>
            </a:fld>
            <a:endParaRPr lang="en-US"/>
          </a:p>
        </p:txBody>
      </p:sp>
      <p:sp>
        <p:nvSpPr>
          <p:cNvPr id="4" name="Title 1">
            <a:extLst>
              <a:ext uri="{FF2B5EF4-FFF2-40B4-BE49-F238E27FC236}">
                <a16:creationId xmlns:a16="http://schemas.microsoft.com/office/drawing/2014/main" id="{C1413453-984D-3991-9C60-0C4BCBED5583}"/>
              </a:ext>
            </a:extLst>
          </p:cNvPr>
          <p:cNvSpPr txBox="1">
            <a:spLocks/>
          </p:cNvSpPr>
          <p:nvPr/>
        </p:nvSpPr>
        <p:spPr>
          <a:xfrm>
            <a:off x="435894" y="702157"/>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Do you want the EPT to be required to make annual charitable donations?</a:t>
            </a:r>
          </a:p>
        </p:txBody>
      </p:sp>
      <p:sp>
        <p:nvSpPr>
          <p:cNvPr id="7" name="Content Placeholder 2">
            <a:extLst>
              <a:ext uri="{FF2B5EF4-FFF2-40B4-BE49-F238E27FC236}">
                <a16:creationId xmlns:a16="http://schemas.microsoft.com/office/drawing/2014/main" id="{6F31A2ED-A1C3-1EBF-6E2C-905F4A439958}"/>
              </a:ext>
            </a:extLst>
          </p:cNvPr>
          <p:cNvSpPr txBox="1">
            <a:spLocks/>
          </p:cNvSpPr>
          <p:nvPr/>
        </p:nvSpPr>
        <p:spPr>
          <a:xfrm>
            <a:off x="600075" y="1036289"/>
            <a:ext cx="7943850" cy="127113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do you want an annual minimum?</a:t>
            </a:r>
          </a:p>
          <a:p>
            <a:pPr marL="671626" lvl="1">
              <a:buFont typeface="Wingdings" pitchFamily="2" charset="2"/>
              <a:buChar char="q"/>
            </a:pPr>
            <a:r>
              <a:rPr lang="en-US" sz="1250" dirty="0"/>
              <a:t>Yes, $ ______________________________</a:t>
            </a:r>
          </a:p>
          <a:p>
            <a:pPr marL="671626" lvl="1">
              <a:buFont typeface="Wingdings" pitchFamily="2" charset="2"/>
              <a:buChar char="q"/>
            </a:pPr>
            <a:r>
              <a:rPr lang="en-US" sz="1250" dirty="0"/>
              <a:t>Yes, $ ______________________________% of EPT’s annual net income</a:t>
            </a:r>
          </a:p>
          <a:p>
            <a:pPr marL="214313" indent="-214313">
              <a:buFont typeface="Wingdings" pitchFamily="2" charset="2"/>
              <a:buChar char="q"/>
            </a:pPr>
            <a:r>
              <a:rPr lang="en-US" sz="1400" dirty="0"/>
              <a:t>No</a:t>
            </a:r>
          </a:p>
        </p:txBody>
      </p:sp>
      <p:sp>
        <p:nvSpPr>
          <p:cNvPr id="9" name="Title 1">
            <a:extLst>
              <a:ext uri="{FF2B5EF4-FFF2-40B4-BE49-F238E27FC236}">
                <a16:creationId xmlns:a16="http://schemas.microsoft.com/office/drawing/2014/main" id="{FAE4753F-0711-C48F-B1A2-6BC94F277E9B}"/>
              </a:ext>
            </a:extLst>
          </p:cNvPr>
          <p:cNvSpPr txBox="1">
            <a:spLocks/>
          </p:cNvSpPr>
          <p:nvPr/>
        </p:nvSpPr>
        <p:spPr>
          <a:xfrm>
            <a:off x="435892" y="2583559"/>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Do you want the Trustee to develop a process for using the amount outlined above to match charitable contributions made by the beneficiaries from their own funds?</a:t>
            </a:r>
          </a:p>
        </p:txBody>
      </p:sp>
      <p:sp>
        <p:nvSpPr>
          <p:cNvPr id="15" name="Content Placeholder 2">
            <a:extLst>
              <a:ext uri="{FF2B5EF4-FFF2-40B4-BE49-F238E27FC236}">
                <a16:creationId xmlns:a16="http://schemas.microsoft.com/office/drawing/2014/main" id="{C00E5135-E91D-EBDA-8EFE-BABDBF6262AF}"/>
              </a:ext>
            </a:extLst>
          </p:cNvPr>
          <p:cNvSpPr txBox="1">
            <a:spLocks/>
          </p:cNvSpPr>
          <p:nvPr/>
        </p:nvSpPr>
        <p:spPr>
          <a:xfrm>
            <a:off x="600073" y="3074625"/>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please describe: ___________________________________________________________</a:t>
            </a:r>
          </a:p>
          <a:p>
            <a:pPr marL="214313" indent="-214313">
              <a:buFont typeface="Wingdings" pitchFamily="2" charset="2"/>
              <a:buChar char="q"/>
            </a:pPr>
            <a:r>
              <a:rPr lang="en-US" sz="1400" dirty="0"/>
              <a:t>No</a:t>
            </a:r>
          </a:p>
        </p:txBody>
      </p:sp>
      <p:sp>
        <p:nvSpPr>
          <p:cNvPr id="16" name="Title 1">
            <a:extLst>
              <a:ext uri="{FF2B5EF4-FFF2-40B4-BE49-F238E27FC236}">
                <a16:creationId xmlns:a16="http://schemas.microsoft.com/office/drawing/2014/main" id="{285BF0E1-42D4-A16D-4A23-7C5CC02DFB5A}"/>
              </a:ext>
            </a:extLst>
          </p:cNvPr>
          <p:cNvSpPr txBox="1">
            <a:spLocks/>
          </p:cNvSpPr>
          <p:nvPr/>
        </p:nvSpPr>
        <p:spPr>
          <a:xfrm>
            <a:off x="435890" y="4077892"/>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the EPT to assist with ecclesiastical missionary or other charitable service?</a:t>
            </a:r>
          </a:p>
        </p:txBody>
      </p:sp>
      <p:sp>
        <p:nvSpPr>
          <p:cNvPr id="17" name="Content Placeholder 2">
            <a:extLst>
              <a:ext uri="{FF2B5EF4-FFF2-40B4-BE49-F238E27FC236}">
                <a16:creationId xmlns:a16="http://schemas.microsoft.com/office/drawing/2014/main" id="{BE0DC955-8F1C-222A-E87E-8860215C9B31}"/>
              </a:ext>
            </a:extLst>
          </p:cNvPr>
          <p:cNvSpPr txBox="1">
            <a:spLocks/>
          </p:cNvSpPr>
          <p:nvPr/>
        </p:nvSpPr>
        <p:spPr>
          <a:xfrm>
            <a:off x="600075" y="4350373"/>
            <a:ext cx="7943850" cy="1121959"/>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Yes, up to _________% of cost</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3012693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CEFCF3-EEEA-54EB-B801-DEA23C6CA6D7}"/>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F62F74E-22CD-DF2F-0BFC-4C4BC130BA37}"/>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79504584-3106-DA90-4751-0886A1D1DF59}"/>
              </a:ext>
            </a:extLst>
          </p:cNvPr>
          <p:cNvSpPr>
            <a:spLocks noGrp="1"/>
          </p:cNvSpPr>
          <p:nvPr>
            <p:ph type="sldNum" sz="quarter" idx="12"/>
          </p:nvPr>
        </p:nvSpPr>
        <p:spPr/>
        <p:txBody>
          <a:bodyPr/>
          <a:lstStyle/>
          <a:p>
            <a:fld id="{7B1C8017-057C-B04E-8E0B-1595DCAD0A4D}" type="slidenum">
              <a:rPr lang="en-US" smtClean="0"/>
              <a:t>12</a:t>
            </a:fld>
            <a:endParaRPr lang="en-US"/>
          </a:p>
        </p:txBody>
      </p:sp>
      <p:sp>
        <p:nvSpPr>
          <p:cNvPr id="7" name="Title 1">
            <a:extLst>
              <a:ext uri="{FF2B5EF4-FFF2-40B4-BE49-F238E27FC236}">
                <a16:creationId xmlns:a16="http://schemas.microsoft.com/office/drawing/2014/main" id="{384585A1-8AF6-495B-DB3C-E2C4F35E99C9}"/>
              </a:ext>
            </a:extLst>
          </p:cNvPr>
          <p:cNvSpPr txBox="1">
            <a:spLocks/>
          </p:cNvSpPr>
          <p:nvPr/>
        </p:nvSpPr>
        <p:spPr>
          <a:xfrm>
            <a:off x="435894" y="2047621"/>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Are there any other provisions or restrictions you would like to include in donating to charities?</a:t>
            </a:r>
          </a:p>
        </p:txBody>
      </p:sp>
      <p:sp>
        <p:nvSpPr>
          <p:cNvPr id="8" name="Title 1">
            <a:extLst>
              <a:ext uri="{FF2B5EF4-FFF2-40B4-BE49-F238E27FC236}">
                <a16:creationId xmlns:a16="http://schemas.microsoft.com/office/drawing/2014/main" id="{05E79E36-CB09-79DA-B6D4-BE8F12AF83FE}"/>
              </a:ext>
            </a:extLst>
          </p:cNvPr>
          <p:cNvSpPr txBox="1">
            <a:spLocks/>
          </p:cNvSpPr>
          <p:nvPr/>
        </p:nvSpPr>
        <p:spPr>
          <a:xfrm>
            <a:off x="435894" y="702157"/>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Do you want to limit the distributions to certain charities/organizations?</a:t>
            </a:r>
          </a:p>
        </p:txBody>
      </p:sp>
      <p:sp>
        <p:nvSpPr>
          <p:cNvPr id="9" name="Content Placeholder 2">
            <a:extLst>
              <a:ext uri="{FF2B5EF4-FFF2-40B4-BE49-F238E27FC236}">
                <a16:creationId xmlns:a16="http://schemas.microsoft.com/office/drawing/2014/main" id="{DAFA2094-51AA-A02D-DF0C-E0B39924E681}"/>
              </a:ext>
            </a:extLst>
          </p:cNvPr>
          <p:cNvSpPr txBox="1">
            <a:spLocks/>
          </p:cNvSpPr>
          <p:nvPr/>
        </p:nvSpPr>
        <p:spPr>
          <a:xfrm>
            <a:off x="600075" y="1064238"/>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please list charities: _________________________________________________________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226998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712AD-BD67-1A1B-EF1F-58F4112D5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E27665-634E-4362-F037-9FC3BA4E59BC}"/>
              </a:ext>
            </a:extLst>
          </p:cNvPr>
          <p:cNvSpPr>
            <a:spLocks noGrp="1"/>
          </p:cNvSpPr>
          <p:nvPr>
            <p:ph type="title"/>
          </p:nvPr>
        </p:nvSpPr>
        <p:spPr>
          <a:xfrm>
            <a:off x="435895" y="5526758"/>
            <a:ext cx="8272212" cy="425054"/>
          </a:xfrm>
        </p:spPr>
        <p:txBody>
          <a:bodyPr/>
          <a:lstStyle/>
          <a:p>
            <a:r>
              <a:rPr lang="en-US" dirty="0"/>
              <a:t>Section 3 | Medical</a:t>
            </a:r>
          </a:p>
        </p:txBody>
      </p:sp>
      <p:sp>
        <p:nvSpPr>
          <p:cNvPr id="5" name="Footer Placeholder 4">
            <a:extLst>
              <a:ext uri="{FF2B5EF4-FFF2-40B4-BE49-F238E27FC236}">
                <a16:creationId xmlns:a16="http://schemas.microsoft.com/office/drawing/2014/main" id="{44EA3E53-E433-B3CC-5D18-1ADEE86902E0}"/>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5C6F8942-F420-2B64-8C90-80BADF04E2D2}"/>
              </a:ext>
            </a:extLst>
          </p:cNvPr>
          <p:cNvSpPr>
            <a:spLocks noGrp="1"/>
          </p:cNvSpPr>
          <p:nvPr>
            <p:ph type="sldNum" sz="quarter" idx="12"/>
          </p:nvPr>
        </p:nvSpPr>
        <p:spPr/>
        <p:txBody>
          <a:bodyPr/>
          <a:lstStyle/>
          <a:p>
            <a:fld id="{7B1C8017-057C-B04E-8E0B-1595DCAD0A4D}" type="slidenum">
              <a:rPr lang="en-US" smtClean="0"/>
              <a:t>13</a:t>
            </a:fld>
            <a:endParaRPr lang="en-US"/>
          </a:p>
        </p:txBody>
      </p:sp>
      <p:sp>
        <p:nvSpPr>
          <p:cNvPr id="4" name="Title 1">
            <a:extLst>
              <a:ext uri="{FF2B5EF4-FFF2-40B4-BE49-F238E27FC236}">
                <a16:creationId xmlns:a16="http://schemas.microsoft.com/office/drawing/2014/main" id="{E31AB00D-60ED-18FC-CBB8-65C8FDFA2DDF}"/>
              </a:ext>
            </a:extLst>
          </p:cNvPr>
          <p:cNvSpPr txBox="1">
            <a:spLocks/>
          </p:cNvSpPr>
          <p:nvPr/>
        </p:nvSpPr>
        <p:spPr>
          <a:xfrm>
            <a:off x="435894" y="702156"/>
            <a:ext cx="8272212" cy="544963"/>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At which stages do you want the EPT to pay for the cost of health insurance (if not already covered through work or other means?</a:t>
            </a:r>
          </a:p>
        </p:txBody>
      </p:sp>
      <p:sp>
        <p:nvSpPr>
          <p:cNvPr id="7" name="Content Placeholder 2">
            <a:extLst>
              <a:ext uri="{FF2B5EF4-FFF2-40B4-BE49-F238E27FC236}">
                <a16:creationId xmlns:a16="http://schemas.microsoft.com/office/drawing/2014/main" id="{1ECF3B3A-3C1C-EC05-53FC-2F3B598BE290}"/>
              </a:ext>
            </a:extLst>
          </p:cNvPr>
          <p:cNvSpPr txBox="1">
            <a:spLocks/>
          </p:cNvSpPr>
          <p:nvPr/>
        </p:nvSpPr>
        <p:spPr>
          <a:xfrm>
            <a:off x="600075" y="1249604"/>
            <a:ext cx="7943850" cy="2242859"/>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Never</a:t>
            </a:r>
          </a:p>
          <a:p>
            <a:pPr marL="214313" indent="-214313">
              <a:buFont typeface="Wingdings" pitchFamily="2" charset="2"/>
              <a:buChar char="q"/>
            </a:pPr>
            <a:r>
              <a:rPr lang="en-US" sz="1400" dirty="0"/>
              <a:t>Minor children</a:t>
            </a:r>
          </a:p>
          <a:p>
            <a:pPr marL="214313" indent="-214313">
              <a:buFont typeface="Wingdings" pitchFamily="2" charset="2"/>
              <a:buChar char="q"/>
            </a:pPr>
            <a:r>
              <a:rPr lang="en-US" sz="1400" dirty="0"/>
              <a:t>Age 21-25</a:t>
            </a:r>
          </a:p>
          <a:p>
            <a:pPr marL="214313" indent="-214313">
              <a:buFont typeface="Wingdings" pitchFamily="2" charset="2"/>
              <a:buChar char="q"/>
            </a:pPr>
            <a:r>
              <a:rPr lang="en-US" sz="1400" dirty="0"/>
              <a:t>All ages</a:t>
            </a:r>
          </a:p>
          <a:p>
            <a:pPr marL="214313" indent="-214313">
              <a:buFont typeface="Wingdings" pitchFamily="2" charset="2"/>
              <a:buChar char="q"/>
            </a:pPr>
            <a:r>
              <a:rPr lang="en-US" sz="1400" dirty="0"/>
              <a:t>Other _________</a:t>
            </a:r>
          </a:p>
          <a:p>
            <a:pPr marL="214313" indent="-214313">
              <a:buFont typeface="Wingdings" pitchFamily="2" charset="2"/>
              <a:buChar char="q"/>
            </a:pPr>
            <a:r>
              <a:rPr lang="en-US" sz="1400" dirty="0"/>
              <a:t>When married</a:t>
            </a:r>
          </a:p>
          <a:p>
            <a:pPr marL="214313" indent="-214313">
              <a:buFont typeface="Wingdings" pitchFamily="2" charset="2"/>
              <a:buChar char="q"/>
            </a:pPr>
            <a:r>
              <a:rPr lang="en-US" sz="1400" dirty="0"/>
              <a:t>While in school</a:t>
            </a:r>
          </a:p>
        </p:txBody>
      </p:sp>
      <p:sp>
        <p:nvSpPr>
          <p:cNvPr id="8" name="Title 1">
            <a:extLst>
              <a:ext uri="{FF2B5EF4-FFF2-40B4-BE49-F238E27FC236}">
                <a16:creationId xmlns:a16="http://schemas.microsoft.com/office/drawing/2014/main" id="{2301B4EB-F048-2A96-B049-973F85BA7D60}"/>
              </a:ext>
            </a:extLst>
          </p:cNvPr>
          <p:cNvSpPr txBox="1">
            <a:spLocks/>
          </p:cNvSpPr>
          <p:nvPr/>
        </p:nvSpPr>
        <p:spPr>
          <a:xfrm>
            <a:off x="435894" y="3907461"/>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Do you want the EPT to cover the typical costs of care not covered by insurance or only the extraordinary/catastrophic?</a:t>
            </a:r>
          </a:p>
        </p:txBody>
      </p:sp>
      <p:sp>
        <p:nvSpPr>
          <p:cNvPr id="10" name="Content Placeholder 2">
            <a:extLst>
              <a:ext uri="{FF2B5EF4-FFF2-40B4-BE49-F238E27FC236}">
                <a16:creationId xmlns:a16="http://schemas.microsoft.com/office/drawing/2014/main" id="{961E4452-AD93-4774-B563-8E44894F6AC2}"/>
              </a:ext>
            </a:extLst>
          </p:cNvPr>
          <p:cNvSpPr txBox="1">
            <a:spLocks/>
          </p:cNvSpPr>
          <p:nvPr/>
        </p:nvSpPr>
        <p:spPr>
          <a:xfrm>
            <a:off x="600075" y="4448566"/>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Typical Costs</a:t>
            </a:r>
          </a:p>
          <a:p>
            <a:pPr marL="214313" indent="-214313">
              <a:buFont typeface="Wingdings" pitchFamily="2" charset="2"/>
              <a:buChar char="q"/>
            </a:pPr>
            <a:r>
              <a:rPr lang="en-US" sz="1400" dirty="0"/>
              <a:t>Extraordinary/catastrophic</a:t>
            </a:r>
          </a:p>
        </p:txBody>
      </p:sp>
    </p:spTree>
    <p:extLst>
      <p:ext uri="{BB962C8B-B14F-4D97-AF65-F5344CB8AC3E}">
        <p14:creationId xmlns:p14="http://schemas.microsoft.com/office/powerpoint/2010/main" val="31677552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4F942F-6A00-6527-55D7-805D39557E13}"/>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181892B-B596-9246-13B0-79912A80A1D8}"/>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BBB6398C-1F81-A231-82E6-ECDFE18D03C0}"/>
              </a:ext>
            </a:extLst>
          </p:cNvPr>
          <p:cNvSpPr>
            <a:spLocks noGrp="1"/>
          </p:cNvSpPr>
          <p:nvPr>
            <p:ph type="sldNum" sz="quarter" idx="12"/>
          </p:nvPr>
        </p:nvSpPr>
        <p:spPr/>
        <p:txBody>
          <a:bodyPr/>
          <a:lstStyle/>
          <a:p>
            <a:fld id="{7B1C8017-057C-B04E-8E0B-1595DCAD0A4D}" type="slidenum">
              <a:rPr lang="en-US" smtClean="0"/>
              <a:t>14</a:t>
            </a:fld>
            <a:endParaRPr lang="en-US"/>
          </a:p>
        </p:txBody>
      </p:sp>
      <p:sp>
        <p:nvSpPr>
          <p:cNvPr id="15" name="Title 1">
            <a:extLst>
              <a:ext uri="{FF2B5EF4-FFF2-40B4-BE49-F238E27FC236}">
                <a16:creationId xmlns:a16="http://schemas.microsoft.com/office/drawing/2014/main" id="{02EF80EF-E17C-FCFC-395F-B3D731BA11C0}"/>
              </a:ext>
            </a:extLst>
          </p:cNvPr>
          <p:cNvSpPr txBox="1">
            <a:spLocks/>
          </p:cNvSpPr>
          <p:nvPr/>
        </p:nvSpPr>
        <p:spPr>
          <a:xfrm>
            <a:off x="435894" y="1980956"/>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At which stages do you want the EPT to pay for medical expenses?</a:t>
            </a:r>
          </a:p>
        </p:txBody>
      </p:sp>
      <p:sp>
        <p:nvSpPr>
          <p:cNvPr id="16" name="Content Placeholder 2">
            <a:extLst>
              <a:ext uri="{FF2B5EF4-FFF2-40B4-BE49-F238E27FC236}">
                <a16:creationId xmlns:a16="http://schemas.microsoft.com/office/drawing/2014/main" id="{CC1F6C05-6BF9-DF99-3323-DAB82E5F0476}"/>
              </a:ext>
            </a:extLst>
          </p:cNvPr>
          <p:cNvSpPr txBox="1">
            <a:spLocks/>
          </p:cNvSpPr>
          <p:nvPr/>
        </p:nvSpPr>
        <p:spPr>
          <a:xfrm>
            <a:off x="600075" y="2306683"/>
            <a:ext cx="7943850" cy="2242859"/>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None</a:t>
            </a:r>
          </a:p>
          <a:p>
            <a:pPr marL="214313" indent="-214313">
              <a:buFont typeface="Wingdings" pitchFamily="2" charset="2"/>
              <a:buChar char="q"/>
            </a:pPr>
            <a:r>
              <a:rPr lang="en-US" sz="1400" dirty="0"/>
              <a:t>Minor children</a:t>
            </a:r>
          </a:p>
          <a:p>
            <a:pPr marL="214313" indent="-214313">
              <a:buFont typeface="Wingdings" pitchFamily="2" charset="2"/>
              <a:buChar char="q"/>
            </a:pPr>
            <a:r>
              <a:rPr lang="en-US" sz="1400" dirty="0"/>
              <a:t>Age 21-25</a:t>
            </a:r>
          </a:p>
          <a:p>
            <a:pPr marL="214313" indent="-214313">
              <a:buFont typeface="Wingdings" pitchFamily="2" charset="2"/>
              <a:buChar char="q"/>
            </a:pPr>
            <a:r>
              <a:rPr lang="en-US" sz="1400" dirty="0"/>
              <a:t>All ages</a:t>
            </a:r>
          </a:p>
          <a:p>
            <a:pPr marL="214313" indent="-214313">
              <a:buFont typeface="Wingdings" pitchFamily="2" charset="2"/>
              <a:buChar char="q"/>
            </a:pPr>
            <a:r>
              <a:rPr lang="en-US" sz="1400" dirty="0"/>
              <a:t>Other _________</a:t>
            </a:r>
          </a:p>
          <a:p>
            <a:pPr marL="214313" indent="-214313">
              <a:buFont typeface="Wingdings" pitchFamily="2" charset="2"/>
              <a:buChar char="q"/>
            </a:pPr>
            <a:r>
              <a:rPr lang="en-US" sz="1400" dirty="0"/>
              <a:t>When married</a:t>
            </a:r>
          </a:p>
          <a:p>
            <a:pPr marL="214313" indent="-214313">
              <a:buFont typeface="Wingdings" pitchFamily="2" charset="2"/>
              <a:buChar char="q"/>
            </a:pPr>
            <a:r>
              <a:rPr lang="en-US" sz="1400" dirty="0"/>
              <a:t>While in school</a:t>
            </a:r>
          </a:p>
        </p:txBody>
      </p:sp>
      <p:sp>
        <p:nvSpPr>
          <p:cNvPr id="17" name="Title 1">
            <a:extLst>
              <a:ext uri="{FF2B5EF4-FFF2-40B4-BE49-F238E27FC236}">
                <a16:creationId xmlns:a16="http://schemas.microsoft.com/office/drawing/2014/main" id="{E1DCD3BD-CC10-D4E5-5B37-E49BA3913D8D}"/>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the EPT to reimburse the beneficiaries for medical expenses?</a:t>
            </a:r>
          </a:p>
        </p:txBody>
      </p:sp>
      <p:sp>
        <p:nvSpPr>
          <p:cNvPr id="18" name="Content Placeholder 2">
            <a:extLst>
              <a:ext uri="{FF2B5EF4-FFF2-40B4-BE49-F238E27FC236}">
                <a16:creationId xmlns:a16="http://schemas.microsoft.com/office/drawing/2014/main" id="{9CF66C28-C6CB-2714-60F0-3B98E299DC9F}"/>
              </a:ext>
            </a:extLst>
          </p:cNvPr>
          <p:cNvSpPr txBox="1">
            <a:spLocks/>
          </p:cNvSpPr>
          <p:nvPr/>
        </p:nvSpPr>
        <p:spPr>
          <a:xfrm>
            <a:off x="600075" y="1039081"/>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what is the monthly/annual limit? $ _______________________</a:t>
            </a:r>
          </a:p>
          <a:p>
            <a:pPr marL="214313" indent="-214313">
              <a:buFont typeface="Wingdings" pitchFamily="2" charset="2"/>
              <a:buChar char="q"/>
            </a:pPr>
            <a:r>
              <a:rPr lang="en-US" sz="1400" dirty="0"/>
              <a:t>No</a:t>
            </a:r>
          </a:p>
        </p:txBody>
      </p:sp>
      <p:sp>
        <p:nvSpPr>
          <p:cNvPr id="19" name="Title 1">
            <a:extLst>
              <a:ext uri="{FF2B5EF4-FFF2-40B4-BE49-F238E27FC236}">
                <a16:creationId xmlns:a16="http://schemas.microsoft.com/office/drawing/2014/main" id="{76322F82-F9B2-64B4-ED84-AFBCCD67F3AA}"/>
              </a:ext>
            </a:extLst>
          </p:cNvPr>
          <p:cNvSpPr txBox="1">
            <a:spLocks/>
          </p:cNvSpPr>
          <p:nvPr/>
        </p:nvSpPr>
        <p:spPr>
          <a:xfrm>
            <a:off x="435894" y="4855190"/>
            <a:ext cx="8272212" cy="36512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Do you want the EPT to cover costs relating to a disabled child?</a:t>
            </a:r>
          </a:p>
        </p:txBody>
      </p:sp>
      <p:sp>
        <p:nvSpPr>
          <p:cNvPr id="20" name="Content Placeholder 2">
            <a:extLst>
              <a:ext uri="{FF2B5EF4-FFF2-40B4-BE49-F238E27FC236}">
                <a16:creationId xmlns:a16="http://schemas.microsoft.com/office/drawing/2014/main" id="{2D7B90A6-725B-1F6D-B8C1-F4EF8D76AC84}"/>
              </a:ext>
            </a:extLst>
          </p:cNvPr>
          <p:cNvSpPr txBox="1">
            <a:spLocks/>
          </p:cNvSpPr>
          <p:nvPr/>
        </p:nvSpPr>
        <p:spPr>
          <a:xfrm>
            <a:off x="600075" y="5185560"/>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per month? $ 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24140894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44443-E751-6425-31C0-1F473BDB991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50706764-1611-2359-8280-E4D9104145D5}"/>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137D1434-2CEE-5E4A-0877-4F711521EDB7}"/>
              </a:ext>
            </a:extLst>
          </p:cNvPr>
          <p:cNvSpPr>
            <a:spLocks noGrp="1"/>
          </p:cNvSpPr>
          <p:nvPr>
            <p:ph type="sldNum" sz="quarter" idx="12"/>
          </p:nvPr>
        </p:nvSpPr>
        <p:spPr/>
        <p:txBody>
          <a:bodyPr/>
          <a:lstStyle/>
          <a:p>
            <a:fld id="{7B1C8017-057C-B04E-8E0B-1595DCAD0A4D}" type="slidenum">
              <a:rPr lang="en-US" smtClean="0"/>
              <a:t>15</a:t>
            </a:fld>
            <a:endParaRPr lang="en-US"/>
          </a:p>
        </p:txBody>
      </p:sp>
      <p:sp>
        <p:nvSpPr>
          <p:cNvPr id="10" name="Title 1">
            <a:extLst>
              <a:ext uri="{FF2B5EF4-FFF2-40B4-BE49-F238E27FC236}">
                <a16:creationId xmlns:a16="http://schemas.microsoft.com/office/drawing/2014/main" id="{4B4A6B50-A1B6-557D-955E-082B1C12FA9F}"/>
              </a:ext>
            </a:extLst>
          </p:cNvPr>
          <p:cNvSpPr txBox="1">
            <a:spLocks/>
          </p:cNvSpPr>
          <p:nvPr/>
        </p:nvSpPr>
        <p:spPr>
          <a:xfrm>
            <a:off x="435894" y="2363067"/>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7. Do you want the EPT to cover costs relating to treatment for a substance abuse problem?</a:t>
            </a:r>
          </a:p>
        </p:txBody>
      </p:sp>
      <p:sp>
        <p:nvSpPr>
          <p:cNvPr id="11" name="Title 1">
            <a:extLst>
              <a:ext uri="{FF2B5EF4-FFF2-40B4-BE49-F238E27FC236}">
                <a16:creationId xmlns:a16="http://schemas.microsoft.com/office/drawing/2014/main" id="{C8A7A196-5CED-35DE-B979-10BCD2FC1CE5}"/>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6. Do you want the EPT to cover the costs of a nursing home for elderly beneficiaries?</a:t>
            </a:r>
          </a:p>
        </p:txBody>
      </p:sp>
      <p:sp>
        <p:nvSpPr>
          <p:cNvPr id="12" name="Content Placeholder 2">
            <a:extLst>
              <a:ext uri="{FF2B5EF4-FFF2-40B4-BE49-F238E27FC236}">
                <a16:creationId xmlns:a16="http://schemas.microsoft.com/office/drawing/2014/main" id="{3BBB710E-B5AD-AF12-B47A-D9C0207F6ADD}"/>
              </a:ext>
            </a:extLst>
          </p:cNvPr>
          <p:cNvSpPr txBox="1">
            <a:spLocks/>
          </p:cNvSpPr>
          <p:nvPr/>
        </p:nvSpPr>
        <p:spPr>
          <a:xfrm>
            <a:off x="600075" y="1039081"/>
            <a:ext cx="7943850" cy="109920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Yes, but only for the first treatment</a:t>
            </a:r>
          </a:p>
          <a:p>
            <a:pPr marL="214313" indent="-214313">
              <a:buFont typeface="Wingdings" pitchFamily="2" charset="2"/>
              <a:buChar char="q"/>
            </a:pPr>
            <a:r>
              <a:rPr lang="en-US" sz="1400" dirty="0"/>
              <a:t>No</a:t>
            </a:r>
          </a:p>
        </p:txBody>
      </p:sp>
      <p:sp>
        <p:nvSpPr>
          <p:cNvPr id="17" name="Content Placeholder 2">
            <a:extLst>
              <a:ext uri="{FF2B5EF4-FFF2-40B4-BE49-F238E27FC236}">
                <a16:creationId xmlns:a16="http://schemas.microsoft.com/office/drawing/2014/main" id="{0A1E1888-3B30-5B2E-4344-699843C73D06}"/>
              </a:ext>
            </a:extLst>
          </p:cNvPr>
          <p:cNvSpPr txBox="1">
            <a:spLocks/>
          </p:cNvSpPr>
          <p:nvPr/>
        </p:nvSpPr>
        <p:spPr>
          <a:xfrm>
            <a:off x="600075" y="2651665"/>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
        <p:nvSpPr>
          <p:cNvPr id="18" name="Title 1">
            <a:extLst>
              <a:ext uri="{FF2B5EF4-FFF2-40B4-BE49-F238E27FC236}">
                <a16:creationId xmlns:a16="http://schemas.microsoft.com/office/drawing/2014/main" id="{6FB2F1F2-B099-0735-5C04-AA797A328428}"/>
              </a:ext>
            </a:extLst>
          </p:cNvPr>
          <p:cNvSpPr txBox="1">
            <a:spLocks/>
          </p:cNvSpPr>
          <p:nvPr/>
        </p:nvSpPr>
        <p:spPr>
          <a:xfrm>
            <a:off x="435894" y="3648247"/>
            <a:ext cx="8272212" cy="965956"/>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8. Are there any other provisions or restrictions you would like to include for the medical needs of your beneficiaries?</a:t>
            </a:r>
          </a:p>
        </p:txBody>
      </p:sp>
    </p:spTree>
    <p:extLst>
      <p:ext uri="{BB962C8B-B14F-4D97-AF65-F5344CB8AC3E}">
        <p14:creationId xmlns:p14="http://schemas.microsoft.com/office/powerpoint/2010/main" val="3950848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573D7-577B-9F48-9EA3-D50E05251F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2B5A08-4257-E3F3-D301-688913C2A3E2}"/>
              </a:ext>
            </a:extLst>
          </p:cNvPr>
          <p:cNvSpPr>
            <a:spLocks noGrp="1"/>
          </p:cNvSpPr>
          <p:nvPr>
            <p:ph type="title"/>
          </p:nvPr>
        </p:nvSpPr>
        <p:spPr>
          <a:xfrm>
            <a:off x="435892" y="5526758"/>
            <a:ext cx="8272212" cy="425054"/>
          </a:xfrm>
        </p:spPr>
        <p:txBody>
          <a:bodyPr/>
          <a:lstStyle/>
          <a:p>
            <a:r>
              <a:rPr lang="en-US" dirty="0"/>
              <a:t>Section 4 | Personal Residence</a:t>
            </a:r>
          </a:p>
        </p:txBody>
      </p:sp>
      <p:sp>
        <p:nvSpPr>
          <p:cNvPr id="5" name="Footer Placeholder 4">
            <a:extLst>
              <a:ext uri="{FF2B5EF4-FFF2-40B4-BE49-F238E27FC236}">
                <a16:creationId xmlns:a16="http://schemas.microsoft.com/office/drawing/2014/main" id="{1C907AC5-3379-4627-C1A5-413232CF9E63}"/>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8C750719-5E32-603A-49CE-7EE2D6D284DF}"/>
              </a:ext>
            </a:extLst>
          </p:cNvPr>
          <p:cNvSpPr>
            <a:spLocks noGrp="1"/>
          </p:cNvSpPr>
          <p:nvPr>
            <p:ph type="sldNum" sz="quarter" idx="12"/>
          </p:nvPr>
        </p:nvSpPr>
        <p:spPr/>
        <p:txBody>
          <a:bodyPr/>
          <a:lstStyle/>
          <a:p>
            <a:fld id="{7B1C8017-057C-B04E-8E0B-1595DCAD0A4D}" type="slidenum">
              <a:rPr lang="en-US" smtClean="0"/>
              <a:t>16</a:t>
            </a:fld>
            <a:endParaRPr lang="en-US"/>
          </a:p>
        </p:txBody>
      </p:sp>
      <p:sp>
        <p:nvSpPr>
          <p:cNvPr id="7" name="Title 1">
            <a:extLst>
              <a:ext uri="{FF2B5EF4-FFF2-40B4-BE49-F238E27FC236}">
                <a16:creationId xmlns:a16="http://schemas.microsoft.com/office/drawing/2014/main" id="{7107DC92-DA48-835F-2029-F8F056E46309}"/>
              </a:ext>
            </a:extLst>
          </p:cNvPr>
          <p:cNvSpPr txBox="1">
            <a:spLocks/>
          </p:cNvSpPr>
          <p:nvPr/>
        </p:nvSpPr>
        <p:spPr>
          <a:xfrm>
            <a:off x="435894" y="702156"/>
            <a:ext cx="8272212" cy="423259"/>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What percent of the down payment do you want the EPT to provide for a beneficiary?</a:t>
            </a:r>
          </a:p>
        </p:txBody>
      </p:sp>
      <p:sp>
        <p:nvSpPr>
          <p:cNvPr id="8" name="Content Placeholder 2">
            <a:extLst>
              <a:ext uri="{FF2B5EF4-FFF2-40B4-BE49-F238E27FC236}">
                <a16:creationId xmlns:a16="http://schemas.microsoft.com/office/drawing/2014/main" id="{E67098CF-54A6-8A00-7745-27DB93DB64BC}"/>
              </a:ext>
            </a:extLst>
          </p:cNvPr>
          <p:cNvSpPr txBox="1">
            <a:spLocks/>
          </p:cNvSpPr>
          <p:nvPr/>
        </p:nvSpPr>
        <p:spPr>
          <a:xfrm>
            <a:off x="600075" y="996385"/>
            <a:ext cx="7943850" cy="2016507"/>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5%</a:t>
            </a:r>
          </a:p>
          <a:p>
            <a:pPr marL="214313" indent="-214313">
              <a:buFont typeface="Wingdings" pitchFamily="2" charset="2"/>
              <a:buChar char="q"/>
            </a:pPr>
            <a:r>
              <a:rPr lang="en-US" sz="1400" dirty="0"/>
              <a:t>10%</a:t>
            </a:r>
          </a:p>
          <a:p>
            <a:pPr marL="214313" indent="-214313">
              <a:buFont typeface="Wingdings" pitchFamily="2" charset="2"/>
              <a:buChar char="q"/>
            </a:pPr>
            <a:r>
              <a:rPr lang="en-US" sz="1400" dirty="0"/>
              <a:t>20%</a:t>
            </a:r>
          </a:p>
          <a:p>
            <a:pPr marL="214313" indent="-214313">
              <a:buFont typeface="Wingdings" pitchFamily="2" charset="2"/>
              <a:buChar char="q"/>
            </a:pPr>
            <a:r>
              <a:rPr lang="en-US" sz="1400" dirty="0"/>
              <a:t>50%</a:t>
            </a:r>
          </a:p>
          <a:p>
            <a:pPr marL="214313" indent="-214313">
              <a:buFont typeface="Wingdings" pitchFamily="2" charset="2"/>
              <a:buChar char="q"/>
            </a:pPr>
            <a:r>
              <a:rPr lang="en-US" sz="1400" dirty="0"/>
              <a:t>100%</a:t>
            </a:r>
          </a:p>
          <a:p>
            <a:pPr marL="214313" indent="-214313">
              <a:buFont typeface="Wingdings" pitchFamily="2" charset="2"/>
              <a:buChar char="q"/>
            </a:pPr>
            <a:r>
              <a:rPr lang="en-US" sz="1400" dirty="0"/>
              <a:t>Other: __________%</a:t>
            </a:r>
          </a:p>
        </p:txBody>
      </p:sp>
      <p:sp>
        <p:nvSpPr>
          <p:cNvPr id="10" name="Title 1">
            <a:extLst>
              <a:ext uri="{FF2B5EF4-FFF2-40B4-BE49-F238E27FC236}">
                <a16:creationId xmlns:a16="http://schemas.microsoft.com/office/drawing/2014/main" id="{1D3A2E40-1D5E-BE26-627B-C4BE63AF1948}"/>
              </a:ext>
            </a:extLst>
          </p:cNvPr>
          <p:cNvSpPr txBox="1">
            <a:spLocks/>
          </p:cNvSpPr>
          <p:nvPr/>
        </p:nvSpPr>
        <p:spPr>
          <a:xfrm>
            <a:off x="435894" y="3291875"/>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What is the limit on the total cost of the residence the EPT will assist with?</a:t>
            </a:r>
          </a:p>
        </p:txBody>
      </p:sp>
      <p:sp>
        <p:nvSpPr>
          <p:cNvPr id="11" name="Content Placeholder 2">
            <a:extLst>
              <a:ext uri="{FF2B5EF4-FFF2-40B4-BE49-F238E27FC236}">
                <a16:creationId xmlns:a16="http://schemas.microsoft.com/office/drawing/2014/main" id="{6F77F5AE-95C6-8D19-7076-1651A6EEF977}"/>
              </a:ext>
            </a:extLst>
          </p:cNvPr>
          <p:cNvSpPr txBox="1">
            <a:spLocks/>
          </p:cNvSpPr>
          <p:nvPr/>
        </p:nvSpPr>
        <p:spPr>
          <a:xfrm>
            <a:off x="600075" y="3609217"/>
            <a:ext cx="7943850" cy="131928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None</a:t>
            </a:r>
          </a:p>
          <a:p>
            <a:pPr marL="214313" indent="-214313">
              <a:buFont typeface="Wingdings" pitchFamily="2" charset="2"/>
              <a:buChar char="q"/>
            </a:pPr>
            <a:r>
              <a:rPr lang="en-US" sz="1400" dirty="0"/>
              <a:t>Average cost of a home in the county the beneficiary wishes to reside</a:t>
            </a:r>
          </a:p>
          <a:p>
            <a:pPr marL="214313" indent="-214313">
              <a:buFont typeface="Wingdings" pitchFamily="2" charset="2"/>
              <a:buChar char="q"/>
            </a:pPr>
            <a:r>
              <a:rPr lang="en-US" sz="1400" dirty="0"/>
              <a:t>$ ____________________ (adjusted for inflation)</a:t>
            </a:r>
          </a:p>
          <a:p>
            <a:pPr marL="214313" indent="-214313">
              <a:buFont typeface="Wingdings" pitchFamily="2" charset="2"/>
              <a:buChar char="q"/>
            </a:pPr>
            <a:r>
              <a:rPr lang="en-US" sz="1400" dirty="0"/>
              <a:t>Extraordinary/catastrophic</a:t>
            </a:r>
          </a:p>
        </p:txBody>
      </p:sp>
    </p:spTree>
    <p:extLst>
      <p:ext uri="{BB962C8B-B14F-4D97-AF65-F5344CB8AC3E}">
        <p14:creationId xmlns:p14="http://schemas.microsoft.com/office/powerpoint/2010/main" val="30604500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20B97-AD0B-F72F-D9D8-76940A6E228B}"/>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3C293F1-94C7-0C62-5E70-2E4D647E5B9F}"/>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99B206C5-ED6D-6344-DC18-F3D25931ECB3}"/>
              </a:ext>
            </a:extLst>
          </p:cNvPr>
          <p:cNvSpPr>
            <a:spLocks noGrp="1"/>
          </p:cNvSpPr>
          <p:nvPr>
            <p:ph type="sldNum" sz="quarter" idx="12"/>
          </p:nvPr>
        </p:nvSpPr>
        <p:spPr/>
        <p:txBody>
          <a:bodyPr/>
          <a:lstStyle/>
          <a:p>
            <a:fld id="{7B1C8017-057C-B04E-8E0B-1595DCAD0A4D}" type="slidenum">
              <a:rPr lang="en-US" smtClean="0"/>
              <a:t>17</a:t>
            </a:fld>
            <a:endParaRPr lang="en-US"/>
          </a:p>
        </p:txBody>
      </p:sp>
      <p:sp>
        <p:nvSpPr>
          <p:cNvPr id="20" name="Title 1">
            <a:extLst>
              <a:ext uri="{FF2B5EF4-FFF2-40B4-BE49-F238E27FC236}">
                <a16:creationId xmlns:a16="http://schemas.microsoft.com/office/drawing/2014/main" id="{0CDCDD66-BBFD-52E4-4023-619A2A6B55FD}"/>
              </a:ext>
            </a:extLst>
          </p:cNvPr>
          <p:cNvSpPr txBox="1">
            <a:spLocks/>
          </p:cNvSpPr>
          <p:nvPr/>
        </p:nvSpPr>
        <p:spPr>
          <a:xfrm>
            <a:off x="435894" y="2556988"/>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Do you want the beneficiary to reimburse the EPT for the down payment?</a:t>
            </a:r>
          </a:p>
        </p:txBody>
      </p:sp>
      <p:sp>
        <p:nvSpPr>
          <p:cNvPr id="21" name="Content Placeholder 2">
            <a:extLst>
              <a:ext uri="{FF2B5EF4-FFF2-40B4-BE49-F238E27FC236}">
                <a16:creationId xmlns:a16="http://schemas.microsoft.com/office/drawing/2014/main" id="{6EAD141B-070D-7481-9CD7-FCB58A524168}"/>
              </a:ext>
            </a:extLst>
          </p:cNvPr>
          <p:cNvSpPr txBox="1">
            <a:spLocks/>
          </p:cNvSpPr>
          <p:nvPr/>
        </p:nvSpPr>
        <p:spPr>
          <a:xfrm>
            <a:off x="600075" y="2891120"/>
            <a:ext cx="7943850" cy="127113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do you want an time requirement for reimbursement?</a:t>
            </a:r>
          </a:p>
          <a:p>
            <a:pPr marL="671626" lvl="1">
              <a:buFont typeface="Wingdings" pitchFamily="2" charset="2"/>
              <a:buChar char="q"/>
            </a:pPr>
            <a:r>
              <a:rPr lang="en-US" sz="1250" dirty="0"/>
              <a:t>Yes, </a:t>
            </a:r>
            <a:r>
              <a:rPr lang="en-US" dirty="0"/>
              <a:t>__________ years</a:t>
            </a:r>
            <a:endParaRPr lang="en-US" sz="1250" dirty="0"/>
          </a:p>
          <a:p>
            <a:pPr marL="671626" lvl="1">
              <a:buFont typeface="Wingdings" pitchFamily="2" charset="2"/>
              <a:buChar char="q"/>
            </a:pPr>
            <a:r>
              <a:rPr lang="en-US" sz="1250" dirty="0"/>
              <a:t>Yes, upon the sale of the residence</a:t>
            </a:r>
          </a:p>
          <a:p>
            <a:pPr marL="214313" indent="-214313">
              <a:buFont typeface="Wingdings" pitchFamily="2" charset="2"/>
              <a:buChar char="q"/>
            </a:pPr>
            <a:r>
              <a:rPr lang="en-US" sz="1400" dirty="0"/>
              <a:t>No</a:t>
            </a:r>
          </a:p>
        </p:txBody>
      </p:sp>
      <p:sp>
        <p:nvSpPr>
          <p:cNvPr id="22" name="Title 1">
            <a:extLst>
              <a:ext uri="{FF2B5EF4-FFF2-40B4-BE49-F238E27FC236}">
                <a16:creationId xmlns:a16="http://schemas.microsoft.com/office/drawing/2014/main" id="{22A6A6AB-8CDA-AA19-22C3-9B32C8BC8825}"/>
              </a:ext>
            </a:extLst>
          </p:cNvPr>
          <p:cNvSpPr txBox="1">
            <a:spLocks/>
          </p:cNvSpPr>
          <p:nvPr/>
        </p:nvSpPr>
        <p:spPr>
          <a:xfrm>
            <a:off x="435892" y="4438390"/>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Do you want the EPT to own an equity interest in the residence equal to the percent down payment it provided?</a:t>
            </a:r>
          </a:p>
        </p:txBody>
      </p:sp>
      <p:sp>
        <p:nvSpPr>
          <p:cNvPr id="23" name="Content Placeholder 2">
            <a:extLst>
              <a:ext uri="{FF2B5EF4-FFF2-40B4-BE49-F238E27FC236}">
                <a16:creationId xmlns:a16="http://schemas.microsoft.com/office/drawing/2014/main" id="{6A8F6BF9-8AE8-23B2-4B66-D063FB5E2410}"/>
              </a:ext>
            </a:extLst>
          </p:cNvPr>
          <p:cNvSpPr txBox="1">
            <a:spLocks/>
          </p:cNvSpPr>
          <p:nvPr/>
        </p:nvSpPr>
        <p:spPr>
          <a:xfrm>
            <a:off x="600073" y="4929456"/>
            <a:ext cx="7943850" cy="1022356"/>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
        <p:nvSpPr>
          <p:cNvPr id="24" name="Title 1">
            <a:extLst>
              <a:ext uri="{FF2B5EF4-FFF2-40B4-BE49-F238E27FC236}">
                <a16:creationId xmlns:a16="http://schemas.microsoft.com/office/drawing/2014/main" id="{5A233930-08BB-7E06-1BB7-8B20B1CFC288}"/>
              </a:ext>
            </a:extLst>
          </p:cNvPr>
          <p:cNvSpPr txBox="1">
            <a:spLocks/>
          </p:cNvSpPr>
          <p:nvPr/>
        </p:nvSpPr>
        <p:spPr>
          <a:xfrm>
            <a:off x="435893" y="756376"/>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to limit the number of times the EPT will provide assistance for the purchase of a residence?</a:t>
            </a:r>
          </a:p>
        </p:txBody>
      </p:sp>
      <p:sp>
        <p:nvSpPr>
          <p:cNvPr id="25" name="Content Placeholder 2">
            <a:extLst>
              <a:ext uri="{FF2B5EF4-FFF2-40B4-BE49-F238E27FC236}">
                <a16:creationId xmlns:a16="http://schemas.microsoft.com/office/drawing/2014/main" id="{96B022FC-C2D5-819D-EBBA-C56E16D786D0}"/>
              </a:ext>
            </a:extLst>
          </p:cNvPr>
          <p:cNvSpPr txBox="1">
            <a:spLocks/>
          </p:cNvSpPr>
          <p:nvPr/>
        </p:nvSpPr>
        <p:spPr>
          <a:xfrm>
            <a:off x="600074" y="1247442"/>
            <a:ext cx="7943850" cy="1022356"/>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One time only</a:t>
            </a:r>
          </a:p>
          <a:p>
            <a:pPr marL="214313" indent="-214313">
              <a:buFont typeface="Wingdings" pitchFamily="2" charset="2"/>
              <a:buChar char="q"/>
            </a:pPr>
            <a:r>
              <a:rPr lang="en-US" sz="1400" dirty="0"/>
              <a:t>No more than every __________ years</a:t>
            </a:r>
          </a:p>
          <a:p>
            <a:pPr marL="214313" indent="-214313">
              <a:buFont typeface="Wingdings" pitchFamily="2" charset="2"/>
              <a:buChar char="q"/>
            </a:pPr>
            <a:r>
              <a:rPr lang="en-US" sz="1400" dirty="0"/>
              <a:t>No restriction</a:t>
            </a:r>
          </a:p>
        </p:txBody>
      </p:sp>
    </p:spTree>
    <p:extLst>
      <p:ext uri="{BB962C8B-B14F-4D97-AF65-F5344CB8AC3E}">
        <p14:creationId xmlns:p14="http://schemas.microsoft.com/office/powerpoint/2010/main" val="4649311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CA6BF50-7889-523C-B69E-C8ECA1196762}"/>
              </a:ext>
            </a:extLst>
          </p:cNvPr>
          <p:cNvSpPr>
            <a:spLocks noGrp="1"/>
          </p:cNvSpPr>
          <p:nvPr>
            <p:ph type="ftr" sz="quarter" idx="11"/>
          </p:nvPr>
        </p:nvSpPr>
        <p:spPr/>
        <p:txBody>
          <a:bodyPr/>
          <a:lstStyle/>
          <a:p>
            <a:r>
              <a:rPr lang="en-US"/>
              <a:t>Trust Structure Questionnaire</a:t>
            </a:r>
            <a:endParaRPr lang="en-US" dirty="0"/>
          </a:p>
        </p:txBody>
      </p:sp>
      <p:sp>
        <p:nvSpPr>
          <p:cNvPr id="5" name="Slide Number Placeholder 4">
            <a:extLst>
              <a:ext uri="{FF2B5EF4-FFF2-40B4-BE49-F238E27FC236}">
                <a16:creationId xmlns:a16="http://schemas.microsoft.com/office/drawing/2014/main" id="{FB53DF02-209A-4EA7-488E-60D7A9822686}"/>
              </a:ext>
            </a:extLst>
          </p:cNvPr>
          <p:cNvSpPr>
            <a:spLocks noGrp="1"/>
          </p:cNvSpPr>
          <p:nvPr>
            <p:ph type="sldNum" sz="quarter" idx="12"/>
          </p:nvPr>
        </p:nvSpPr>
        <p:spPr/>
        <p:txBody>
          <a:bodyPr/>
          <a:lstStyle/>
          <a:p>
            <a:fld id="{7B1C8017-057C-B04E-8E0B-1595DCAD0A4D}" type="slidenum">
              <a:rPr lang="en-US" smtClean="0"/>
              <a:t>18</a:t>
            </a:fld>
            <a:endParaRPr lang="en-US"/>
          </a:p>
        </p:txBody>
      </p:sp>
      <p:sp>
        <p:nvSpPr>
          <p:cNvPr id="7" name="Title 1">
            <a:extLst>
              <a:ext uri="{FF2B5EF4-FFF2-40B4-BE49-F238E27FC236}">
                <a16:creationId xmlns:a16="http://schemas.microsoft.com/office/drawing/2014/main" id="{C1ACE38D-9689-3B5A-6C86-B4939E4B6C5F}"/>
              </a:ext>
            </a:extLst>
          </p:cNvPr>
          <p:cNvSpPr txBox="1">
            <a:spLocks/>
          </p:cNvSpPr>
          <p:nvPr/>
        </p:nvSpPr>
        <p:spPr>
          <a:xfrm>
            <a:off x="435893" y="756376"/>
            <a:ext cx="8272212" cy="544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6. Are there any other provisions or restrictions you would like to include in providing for a beneficiary’s personal residence?</a:t>
            </a:r>
          </a:p>
        </p:txBody>
      </p:sp>
    </p:spTree>
    <p:extLst>
      <p:ext uri="{BB962C8B-B14F-4D97-AF65-F5344CB8AC3E}">
        <p14:creationId xmlns:p14="http://schemas.microsoft.com/office/powerpoint/2010/main" val="2092459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76DB0-CEF6-0DD9-0F9D-1E8213512012}"/>
              </a:ext>
            </a:extLst>
          </p:cNvPr>
          <p:cNvSpPr>
            <a:spLocks noGrp="1"/>
          </p:cNvSpPr>
          <p:nvPr>
            <p:ph type="title"/>
          </p:nvPr>
        </p:nvSpPr>
        <p:spPr>
          <a:xfrm>
            <a:off x="435894" y="702156"/>
            <a:ext cx="8272212" cy="812319"/>
          </a:xfrm>
        </p:spPr>
        <p:txBody>
          <a:bodyPr anchor="t">
            <a:normAutofit/>
          </a:bodyPr>
          <a:lstStyle/>
          <a:p>
            <a:r>
              <a:rPr lang="en-US" sz="1400" dirty="0"/>
              <a:t>Upon your death (and the death of your spouse, if married), the Trustee(s) will hold, administer and distribute the funds in an Entrusted Planning Trust (the “EPT”) (Chapter 7 from Entrusted: Building a Legacy That Lasts) according to its provisions. Would you prefer the EPT to:</a:t>
            </a:r>
          </a:p>
        </p:txBody>
      </p:sp>
      <p:sp>
        <p:nvSpPr>
          <p:cNvPr id="3" name="Content Placeholder 2">
            <a:extLst>
              <a:ext uri="{FF2B5EF4-FFF2-40B4-BE49-F238E27FC236}">
                <a16:creationId xmlns:a16="http://schemas.microsoft.com/office/drawing/2014/main" id="{DDE941F5-7469-4FDA-700D-9CA8C84E8506}"/>
              </a:ext>
            </a:extLst>
          </p:cNvPr>
          <p:cNvSpPr>
            <a:spLocks noGrp="1"/>
          </p:cNvSpPr>
          <p:nvPr>
            <p:ph idx="1"/>
          </p:nvPr>
        </p:nvSpPr>
        <p:spPr>
          <a:xfrm>
            <a:off x="600075" y="1514475"/>
            <a:ext cx="7943850" cy="4344325"/>
          </a:xfrm>
        </p:spPr>
        <p:txBody>
          <a:bodyPr>
            <a:normAutofit/>
          </a:bodyPr>
          <a:lstStyle/>
          <a:p>
            <a:pPr marL="214313" indent="-214313">
              <a:buFont typeface="Wingdings" pitchFamily="2" charset="2"/>
              <a:buChar char="q"/>
            </a:pPr>
            <a:r>
              <a:rPr lang="en-US" sz="1400" dirty="0">
                <a:latin typeface="Jost Medium" pitchFamily="2" charset="77"/>
                <a:ea typeface="Jost Medium" pitchFamily="2" charset="77"/>
              </a:rPr>
              <a:t>Divide into separate trusts for each of your beneficiaries for general purposes (traditional estate planning model) [Chapter 4]</a:t>
            </a:r>
          </a:p>
          <a:p>
            <a:pPr marL="214313" indent="-214313">
              <a:buFont typeface="Wingdings" pitchFamily="2" charset="2"/>
              <a:buChar char="q"/>
            </a:pPr>
            <a:r>
              <a:rPr lang="en-US" sz="1400" dirty="0">
                <a:latin typeface="Jost Medium" pitchFamily="2" charset="77"/>
                <a:ea typeface="Jost Medium" pitchFamily="2" charset="77"/>
              </a:rPr>
              <a:t>Remain in an Entrusted Planning Trust (EPT) for your beneficiaries for specifically defined purposes (as further outlined below) [Chapter 5]</a:t>
            </a:r>
          </a:p>
          <a:p>
            <a:pPr marL="214313" indent="-214313">
              <a:buFont typeface="Wingdings" pitchFamily="2" charset="2"/>
              <a:buChar char="q"/>
            </a:pPr>
            <a:r>
              <a:rPr lang="en-US" sz="1400" dirty="0">
                <a:latin typeface="Jost Medium" pitchFamily="2" charset="77"/>
                <a:ea typeface="Jost Medium" pitchFamily="2" charset="77"/>
              </a:rPr>
              <a:t>A combination of separate trusts, an Entrusted Planning Trust (EPT) and/or generosity/philanthropy [Chapters 4, 5. and 6]</a:t>
            </a:r>
          </a:p>
          <a:p>
            <a:pPr lvl="1" indent="0">
              <a:buNone/>
            </a:pPr>
            <a:r>
              <a:rPr lang="en-US" sz="1400" dirty="0">
                <a:latin typeface="Jost Medium" pitchFamily="2" charset="77"/>
                <a:ea typeface="Jost Medium" pitchFamily="2" charset="77"/>
              </a:rPr>
              <a:t>________% or $ ____________________ (adjusted for inflation) for each child/beneficiary to separate trusts</a:t>
            </a:r>
          </a:p>
          <a:p>
            <a:pPr lvl="1" indent="0">
              <a:buNone/>
            </a:pPr>
            <a:r>
              <a:rPr lang="en-US" sz="1400" dirty="0">
                <a:latin typeface="Jost Medium" pitchFamily="2" charset="77"/>
                <a:ea typeface="Jost Medium" pitchFamily="2" charset="77"/>
              </a:rPr>
              <a:t>________ Remaining assets or $ _________________ (adjusted for inflation) to EPT for specific purposes</a:t>
            </a:r>
          </a:p>
          <a:p>
            <a:pPr lvl="1" indent="0">
              <a:buNone/>
            </a:pPr>
            <a:r>
              <a:rPr lang="en-US" sz="1400" dirty="0">
                <a:latin typeface="Jost Medium" pitchFamily="2" charset="77"/>
                <a:ea typeface="Jost Medium" pitchFamily="2" charset="77"/>
              </a:rPr>
              <a:t>________ For generosity</a:t>
            </a:r>
          </a:p>
          <a:p>
            <a:pPr lvl="1" indent="0">
              <a:buNone/>
            </a:pPr>
            <a:endParaRPr lang="en-US" sz="1400" dirty="0">
              <a:latin typeface="Jost Medium" pitchFamily="2" charset="77"/>
              <a:ea typeface="Jost Medium" pitchFamily="2" charset="77"/>
            </a:endParaRPr>
          </a:p>
          <a:p>
            <a:pPr lvl="1" indent="0">
              <a:buNone/>
            </a:pPr>
            <a:endParaRPr lang="en-US" sz="1400" dirty="0">
              <a:latin typeface="Jost Medium" pitchFamily="2" charset="77"/>
              <a:ea typeface="Jost Medium" pitchFamily="2" charset="77"/>
            </a:endParaRPr>
          </a:p>
        </p:txBody>
      </p:sp>
      <p:sp>
        <p:nvSpPr>
          <p:cNvPr id="4" name="Footer Placeholder 3">
            <a:extLst>
              <a:ext uri="{FF2B5EF4-FFF2-40B4-BE49-F238E27FC236}">
                <a16:creationId xmlns:a16="http://schemas.microsoft.com/office/drawing/2014/main" id="{553252B8-15FA-D851-221E-FF4CDA80E6D6}"/>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23ADEF65-37C2-E029-99E2-C38E9C29E125}"/>
              </a:ext>
            </a:extLst>
          </p:cNvPr>
          <p:cNvSpPr>
            <a:spLocks noGrp="1"/>
          </p:cNvSpPr>
          <p:nvPr>
            <p:ph type="sldNum" sz="quarter" idx="12"/>
          </p:nvPr>
        </p:nvSpPr>
        <p:spPr/>
        <p:txBody>
          <a:bodyPr/>
          <a:lstStyle/>
          <a:p>
            <a:fld id="{7B1C8017-057C-B04E-8E0B-1595DCAD0A4D}" type="slidenum">
              <a:rPr lang="en-US" smtClean="0"/>
              <a:t>1</a:t>
            </a:fld>
            <a:endParaRPr lang="en-US"/>
          </a:p>
        </p:txBody>
      </p:sp>
    </p:spTree>
    <p:extLst>
      <p:ext uri="{BB962C8B-B14F-4D97-AF65-F5344CB8AC3E}">
        <p14:creationId xmlns:p14="http://schemas.microsoft.com/office/powerpoint/2010/main" val="3007217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9C8D4B-FB9E-1033-1036-C30DD6D8FE1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F338C5-9B70-844B-2A0E-BAE119AD27ED}"/>
              </a:ext>
            </a:extLst>
          </p:cNvPr>
          <p:cNvSpPr>
            <a:spLocks noGrp="1"/>
          </p:cNvSpPr>
          <p:nvPr>
            <p:ph type="title"/>
          </p:nvPr>
        </p:nvSpPr>
        <p:spPr>
          <a:xfrm>
            <a:off x="435895" y="5526758"/>
            <a:ext cx="8272212" cy="425054"/>
          </a:xfrm>
        </p:spPr>
        <p:txBody>
          <a:bodyPr/>
          <a:lstStyle/>
          <a:p>
            <a:r>
              <a:rPr lang="en-US" dirty="0"/>
              <a:t>Section 5 | Business Ventures/Business Loans</a:t>
            </a:r>
          </a:p>
        </p:txBody>
      </p:sp>
      <p:sp>
        <p:nvSpPr>
          <p:cNvPr id="5" name="Footer Placeholder 4">
            <a:extLst>
              <a:ext uri="{FF2B5EF4-FFF2-40B4-BE49-F238E27FC236}">
                <a16:creationId xmlns:a16="http://schemas.microsoft.com/office/drawing/2014/main" id="{196378B0-2527-965E-6A84-ECB75D1804D1}"/>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41684CF0-763A-2AA0-B01D-CB76DE12D350}"/>
              </a:ext>
            </a:extLst>
          </p:cNvPr>
          <p:cNvSpPr>
            <a:spLocks noGrp="1"/>
          </p:cNvSpPr>
          <p:nvPr>
            <p:ph type="sldNum" sz="quarter" idx="12"/>
          </p:nvPr>
        </p:nvSpPr>
        <p:spPr/>
        <p:txBody>
          <a:bodyPr/>
          <a:lstStyle/>
          <a:p>
            <a:fld id="{7B1C8017-057C-B04E-8E0B-1595DCAD0A4D}" type="slidenum">
              <a:rPr lang="en-US" smtClean="0"/>
              <a:t>19</a:t>
            </a:fld>
            <a:endParaRPr lang="en-US"/>
          </a:p>
        </p:txBody>
      </p:sp>
      <p:sp>
        <p:nvSpPr>
          <p:cNvPr id="4" name="Title 1">
            <a:extLst>
              <a:ext uri="{FF2B5EF4-FFF2-40B4-BE49-F238E27FC236}">
                <a16:creationId xmlns:a16="http://schemas.microsoft.com/office/drawing/2014/main" id="{B569C304-E748-FE1F-B102-38757873DE16}"/>
              </a:ext>
            </a:extLst>
          </p:cNvPr>
          <p:cNvSpPr txBox="1">
            <a:spLocks/>
          </p:cNvSpPr>
          <p:nvPr/>
        </p:nvSpPr>
        <p:spPr>
          <a:xfrm>
            <a:off x="435894" y="1980956"/>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When entering into a loan, which elements must be included? Mark all that apply</a:t>
            </a:r>
          </a:p>
        </p:txBody>
      </p:sp>
      <p:sp>
        <p:nvSpPr>
          <p:cNvPr id="7" name="Content Placeholder 2">
            <a:extLst>
              <a:ext uri="{FF2B5EF4-FFF2-40B4-BE49-F238E27FC236}">
                <a16:creationId xmlns:a16="http://schemas.microsoft.com/office/drawing/2014/main" id="{9868BD58-D10F-6404-AF03-95FCB9429970}"/>
              </a:ext>
            </a:extLst>
          </p:cNvPr>
          <p:cNvSpPr txBox="1">
            <a:spLocks/>
          </p:cNvSpPr>
          <p:nvPr/>
        </p:nvSpPr>
        <p:spPr>
          <a:xfrm>
            <a:off x="600075" y="2306683"/>
            <a:ext cx="7943850" cy="1618203"/>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Interest at current Market rate</a:t>
            </a:r>
          </a:p>
          <a:p>
            <a:pPr marL="214313" indent="-214313">
              <a:buFont typeface="Wingdings" pitchFamily="2" charset="2"/>
              <a:buChar char="q"/>
            </a:pPr>
            <a:r>
              <a:rPr lang="en-US" sz="1400" dirty="0"/>
              <a:t>Interest below current Market rate/No interest</a:t>
            </a:r>
          </a:p>
          <a:p>
            <a:pPr marL="214313" indent="-214313">
              <a:buFont typeface="Wingdings" pitchFamily="2" charset="2"/>
              <a:buChar char="q"/>
            </a:pPr>
            <a:r>
              <a:rPr lang="en-US" sz="1400" dirty="0"/>
              <a:t>Interest may accumulate</a:t>
            </a:r>
          </a:p>
          <a:p>
            <a:pPr marL="214313" indent="-214313">
              <a:buFont typeface="Wingdings" pitchFamily="2" charset="2"/>
              <a:buChar char="q"/>
            </a:pPr>
            <a:r>
              <a:rPr lang="en-US" sz="1400" dirty="0"/>
              <a:t>Must have sufficient collateral</a:t>
            </a:r>
          </a:p>
          <a:p>
            <a:pPr marL="214313" indent="-214313">
              <a:buFont typeface="Wingdings" pitchFamily="2" charset="2"/>
              <a:buChar char="q"/>
            </a:pPr>
            <a:r>
              <a:rPr lang="en-US" sz="1400" dirty="0"/>
              <a:t>May enter in unsecured loans</a:t>
            </a:r>
          </a:p>
        </p:txBody>
      </p:sp>
      <p:sp>
        <p:nvSpPr>
          <p:cNvPr id="8" name="Title 1">
            <a:extLst>
              <a:ext uri="{FF2B5EF4-FFF2-40B4-BE49-F238E27FC236}">
                <a16:creationId xmlns:a16="http://schemas.microsoft.com/office/drawing/2014/main" id="{FBBBD294-7465-DAF6-FAED-EE5958764D84}"/>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Do you want the EPT to provide for business loans?</a:t>
            </a:r>
          </a:p>
        </p:txBody>
      </p:sp>
      <p:sp>
        <p:nvSpPr>
          <p:cNvPr id="10" name="Content Placeholder 2">
            <a:extLst>
              <a:ext uri="{FF2B5EF4-FFF2-40B4-BE49-F238E27FC236}">
                <a16:creationId xmlns:a16="http://schemas.microsoft.com/office/drawing/2014/main" id="{70DB98C0-3078-8C4D-6493-F5151800780D}"/>
              </a:ext>
            </a:extLst>
          </p:cNvPr>
          <p:cNvSpPr txBox="1">
            <a:spLocks/>
          </p:cNvSpPr>
          <p:nvPr/>
        </p:nvSpPr>
        <p:spPr>
          <a:xfrm>
            <a:off x="600075" y="1039081"/>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proceed to question 2 below</a:t>
            </a:r>
          </a:p>
          <a:p>
            <a:pPr marL="214313" indent="-214313">
              <a:buFont typeface="Wingdings" pitchFamily="2" charset="2"/>
              <a:buChar char="q"/>
            </a:pPr>
            <a:r>
              <a:rPr lang="en-US" sz="1400" dirty="0"/>
              <a:t>No: proceed to question 5 below</a:t>
            </a:r>
          </a:p>
        </p:txBody>
      </p:sp>
      <p:sp>
        <p:nvSpPr>
          <p:cNvPr id="11" name="Title 1">
            <a:extLst>
              <a:ext uri="{FF2B5EF4-FFF2-40B4-BE49-F238E27FC236}">
                <a16:creationId xmlns:a16="http://schemas.microsoft.com/office/drawing/2014/main" id="{669E81A4-FC97-0E9C-8FFA-C3DC8D720CA9}"/>
              </a:ext>
            </a:extLst>
          </p:cNvPr>
          <p:cNvSpPr txBox="1">
            <a:spLocks/>
          </p:cNvSpPr>
          <p:nvPr/>
        </p:nvSpPr>
        <p:spPr>
          <a:xfrm>
            <a:off x="435894" y="4250674"/>
            <a:ext cx="8272212" cy="36512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to place a limit on the amount the EPT can loan to a beneficiary for a business venture?</a:t>
            </a:r>
          </a:p>
        </p:txBody>
      </p:sp>
      <p:sp>
        <p:nvSpPr>
          <p:cNvPr id="15" name="Content Placeholder 2">
            <a:extLst>
              <a:ext uri="{FF2B5EF4-FFF2-40B4-BE49-F238E27FC236}">
                <a16:creationId xmlns:a16="http://schemas.microsoft.com/office/drawing/2014/main" id="{01F82D2A-6675-D0C8-6557-59EE2C57721F}"/>
              </a:ext>
            </a:extLst>
          </p:cNvPr>
          <p:cNvSpPr txBox="1">
            <a:spLocks/>
          </p:cNvSpPr>
          <p:nvPr/>
        </p:nvSpPr>
        <p:spPr>
          <a:xfrm>
            <a:off x="600075" y="4581044"/>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 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36820034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4AEBF9-F647-C93F-34DF-924870DE314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935BCD93-F0C7-9AF8-F957-D6C09E78025A}"/>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6A7AD082-274C-0309-3583-24BB1CD9AFD0}"/>
              </a:ext>
            </a:extLst>
          </p:cNvPr>
          <p:cNvSpPr>
            <a:spLocks noGrp="1"/>
          </p:cNvSpPr>
          <p:nvPr>
            <p:ph type="sldNum" sz="quarter" idx="12"/>
          </p:nvPr>
        </p:nvSpPr>
        <p:spPr/>
        <p:txBody>
          <a:bodyPr/>
          <a:lstStyle/>
          <a:p>
            <a:fld id="{7B1C8017-057C-B04E-8E0B-1595DCAD0A4D}" type="slidenum">
              <a:rPr lang="en-US" smtClean="0"/>
              <a:t>20</a:t>
            </a:fld>
            <a:endParaRPr lang="en-US"/>
          </a:p>
        </p:txBody>
      </p:sp>
      <p:sp>
        <p:nvSpPr>
          <p:cNvPr id="15" name="Title 1">
            <a:extLst>
              <a:ext uri="{FF2B5EF4-FFF2-40B4-BE49-F238E27FC236}">
                <a16:creationId xmlns:a16="http://schemas.microsoft.com/office/drawing/2014/main" id="{7E2EC64A-8736-B9AE-84ED-44D2C2A7FDAA}"/>
              </a:ext>
            </a:extLst>
          </p:cNvPr>
          <p:cNvSpPr txBox="1">
            <a:spLocks/>
          </p:cNvSpPr>
          <p:nvPr/>
        </p:nvSpPr>
        <p:spPr>
          <a:xfrm>
            <a:off x="435894" y="702156"/>
            <a:ext cx="8272212" cy="835181"/>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Do you want to provide that the EPT can only loan certain amounts and then, upon successful repayment by the beneficiary, increasing amounts of loans? In other words, do you want to require that the beneficiary establish a “credit history” with the EPT? </a:t>
            </a:r>
          </a:p>
        </p:txBody>
      </p:sp>
      <p:sp>
        <p:nvSpPr>
          <p:cNvPr id="16" name="Content Placeholder 2">
            <a:extLst>
              <a:ext uri="{FF2B5EF4-FFF2-40B4-BE49-F238E27FC236}">
                <a16:creationId xmlns:a16="http://schemas.microsoft.com/office/drawing/2014/main" id="{45A59164-5BFD-64CF-E5EF-925EAFB18412}"/>
              </a:ext>
            </a:extLst>
          </p:cNvPr>
          <p:cNvSpPr txBox="1">
            <a:spLocks/>
          </p:cNvSpPr>
          <p:nvPr/>
        </p:nvSpPr>
        <p:spPr>
          <a:xfrm>
            <a:off x="600075" y="1443281"/>
            <a:ext cx="7943850" cy="173505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endParaRPr lang="en-US" sz="1400" dirty="0"/>
          </a:p>
          <a:p>
            <a:r>
              <a:rPr lang="en-US" sz="1400" dirty="0"/>
              <a:t>If yes, maximum amount of: </a:t>
            </a:r>
          </a:p>
          <a:p>
            <a:r>
              <a:rPr lang="en-US" sz="1400" dirty="0"/>
              <a:t>First loan: _________________________</a:t>
            </a:r>
          </a:p>
          <a:p>
            <a:r>
              <a:rPr lang="en-US" sz="1400" dirty="0"/>
              <a:t>Second loan: _______________________</a:t>
            </a:r>
          </a:p>
          <a:p>
            <a:r>
              <a:rPr lang="en-US" sz="1400" dirty="0"/>
              <a:t>Third loan: _________________________</a:t>
            </a:r>
          </a:p>
        </p:txBody>
      </p:sp>
      <p:sp>
        <p:nvSpPr>
          <p:cNvPr id="17" name="Title 1">
            <a:extLst>
              <a:ext uri="{FF2B5EF4-FFF2-40B4-BE49-F238E27FC236}">
                <a16:creationId xmlns:a16="http://schemas.microsoft.com/office/drawing/2014/main" id="{B1A12BC7-716A-2683-201B-5A5F51EF226B}"/>
              </a:ext>
            </a:extLst>
          </p:cNvPr>
          <p:cNvSpPr txBox="1">
            <a:spLocks/>
          </p:cNvSpPr>
          <p:nvPr/>
        </p:nvSpPr>
        <p:spPr>
          <a:xfrm>
            <a:off x="435894" y="3414422"/>
            <a:ext cx="8272212" cy="68080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If the beneficiary defaults on repayment of the loan, do you want the EPT to continue granting other distributions to them pursuant to other provisions of the EPT?</a:t>
            </a:r>
          </a:p>
        </p:txBody>
      </p:sp>
      <p:sp>
        <p:nvSpPr>
          <p:cNvPr id="24" name="Picture Placeholder 2">
            <a:extLst>
              <a:ext uri="{FF2B5EF4-FFF2-40B4-BE49-F238E27FC236}">
                <a16:creationId xmlns:a16="http://schemas.microsoft.com/office/drawing/2014/main" id="{9B7595C6-CB8C-2434-141D-C2EE288E86B0}"/>
              </a:ext>
            </a:extLst>
          </p:cNvPr>
          <p:cNvSpPr txBox="1">
            <a:spLocks/>
          </p:cNvSpPr>
          <p:nvPr/>
        </p:nvSpPr>
        <p:spPr>
          <a:xfrm>
            <a:off x="623772" y="3923827"/>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a:t>
            </a:r>
          </a:p>
        </p:txBody>
      </p:sp>
      <p:sp>
        <p:nvSpPr>
          <p:cNvPr id="25" name="Picture Placeholder 2">
            <a:extLst>
              <a:ext uri="{FF2B5EF4-FFF2-40B4-BE49-F238E27FC236}">
                <a16:creationId xmlns:a16="http://schemas.microsoft.com/office/drawing/2014/main" id="{7BD608E4-AA23-66FE-FF85-5E80A3B6E61C}"/>
              </a:ext>
            </a:extLst>
          </p:cNvPr>
          <p:cNvSpPr txBox="1">
            <a:spLocks/>
          </p:cNvSpPr>
          <p:nvPr/>
        </p:nvSpPr>
        <p:spPr>
          <a:xfrm>
            <a:off x="4467109" y="3923827"/>
            <a:ext cx="4391110"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
        <p:nvSpPr>
          <p:cNvPr id="26" name="Picture Placeholder 2">
            <a:extLst>
              <a:ext uri="{FF2B5EF4-FFF2-40B4-BE49-F238E27FC236}">
                <a16:creationId xmlns:a16="http://schemas.microsoft.com/office/drawing/2014/main" id="{39DBBF40-FCAA-97C4-80CD-DC72C50D8085}"/>
              </a:ext>
            </a:extLst>
          </p:cNvPr>
          <p:cNvSpPr txBox="1">
            <a:spLocks/>
          </p:cNvSpPr>
          <p:nvPr/>
        </p:nvSpPr>
        <p:spPr>
          <a:xfrm>
            <a:off x="623772" y="1445345"/>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a:t>
            </a:r>
          </a:p>
        </p:txBody>
      </p:sp>
      <p:sp>
        <p:nvSpPr>
          <p:cNvPr id="27" name="Picture Placeholder 2">
            <a:extLst>
              <a:ext uri="{FF2B5EF4-FFF2-40B4-BE49-F238E27FC236}">
                <a16:creationId xmlns:a16="http://schemas.microsoft.com/office/drawing/2014/main" id="{219E926F-5665-F09B-7CA7-3C9783E99C8D}"/>
              </a:ext>
            </a:extLst>
          </p:cNvPr>
          <p:cNvSpPr txBox="1">
            <a:spLocks/>
          </p:cNvSpPr>
          <p:nvPr/>
        </p:nvSpPr>
        <p:spPr>
          <a:xfrm>
            <a:off x="4467109" y="1445345"/>
            <a:ext cx="4391110"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
        <p:nvSpPr>
          <p:cNvPr id="29" name="Title 1">
            <a:extLst>
              <a:ext uri="{FF2B5EF4-FFF2-40B4-BE49-F238E27FC236}">
                <a16:creationId xmlns:a16="http://schemas.microsoft.com/office/drawing/2014/main" id="{5091F1B5-407C-8F5D-F5F1-B40DD0F8B310}"/>
              </a:ext>
            </a:extLst>
          </p:cNvPr>
          <p:cNvSpPr txBox="1">
            <a:spLocks/>
          </p:cNvSpPr>
          <p:nvPr/>
        </p:nvSpPr>
        <p:spPr>
          <a:xfrm>
            <a:off x="435894" y="4550942"/>
            <a:ext cx="8272212" cy="68080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6. For loans or investments by the EPT into a business venture started by a beneficiary, do you want to require that the Trustees engage independent professional(s) to review and approve the business plan?</a:t>
            </a:r>
          </a:p>
        </p:txBody>
      </p:sp>
      <p:sp>
        <p:nvSpPr>
          <p:cNvPr id="30" name="Picture Placeholder 2">
            <a:extLst>
              <a:ext uri="{FF2B5EF4-FFF2-40B4-BE49-F238E27FC236}">
                <a16:creationId xmlns:a16="http://schemas.microsoft.com/office/drawing/2014/main" id="{1D4049A8-4D30-278E-6A7B-8B35945A5354}"/>
              </a:ext>
            </a:extLst>
          </p:cNvPr>
          <p:cNvSpPr txBox="1">
            <a:spLocks/>
          </p:cNvSpPr>
          <p:nvPr/>
        </p:nvSpPr>
        <p:spPr>
          <a:xfrm>
            <a:off x="623772" y="5060347"/>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a:t>
            </a:r>
          </a:p>
        </p:txBody>
      </p:sp>
      <p:sp>
        <p:nvSpPr>
          <p:cNvPr id="31" name="Picture Placeholder 2">
            <a:extLst>
              <a:ext uri="{FF2B5EF4-FFF2-40B4-BE49-F238E27FC236}">
                <a16:creationId xmlns:a16="http://schemas.microsoft.com/office/drawing/2014/main" id="{FA1C695A-9043-7E96-958F-82ADFBAE43C7}"/>
              </a:ext>
            </a:extLst>
          </p:cNvPr>
          <p:cNvSpPr txBox="1">
            <a:spLocks/>
          </p:cNvSpPr>
          <p:nvPr/>
        </p:nvSpPr>
        <p:spPr>
          <a:xfrm>
            <a:off x="4467109" y="5060347"/>
            <a:ext cx="4391110"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Tree>
    <p:extLst>
      <p:ext uri="{BB962C8B-B14F-4D97-AF65-F5344CB8AC3E}">
        <p14:creationId xmlns:p14="http://schemas.microsoft.com/office/powerpoint/2010/main" val="2467037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4D757-2F67-A967-6BD2-D2A22034CFD8}"/>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2B53881-0396-95C0-06F3-FF4E097774A5}"/>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C0E9A183-5812-5803-7140-ADB709A3975A}"/>
              </a:ext>
            </a:extLst>
          </p:cNvPr>
          <p:cNvSpPr>
            <a:spLocks noGrp="1"/>
          </p:cNvSpPr>
          <p:nvPr>
            <p:ph type="sldNum" sz="quarter" idx="12"/>
          </p:nvPr>
        </p:nvSpPr>
        <p:spPr/>
        <p:txBody>
          <a:bodyPr/>
          <a:lstStyle/>
          <a:p>
            <a:fld id="{7B1C8017-057C-B04E-8E0B-1595DCAD0A4D}" type="slidenum">
              <a:rPr lang="en-US" smtClean="0"/>
              <a:t>21</a:t>
            </a:fld>
            <a:endParaRPr lang="en-US"/>
          </a:p>
        </p:txBody>
      </p:sp>
      <p:sp>
        <p:nvSpPr>
          <p:cNvPr id="16" name="Title 1">
            <a:extLst>
              <a:ext uri="{FF2B5EF4-FFF2-40B4-BE49-F238E27FC236}">
                <a16:creationId xmlns:a16="http://schemas.microsoft.com/office/drawing/2014/main" id="{E84CDE5D-7942-DFB8-0DCC-3E51C84F93E5}"/>
              </a:ext>
            </a:extLst>
          </p:cNvPr>
          <p:cNvSpPr txBox="1">
            <a:spLocks/>
          </p:cNvSpPr>
          <p:nvPr/>
        </p:nvSpPr>
        <p:spPr>
          <a:xfrm>
            <a:off x="435894" y="2355083"/>
            <a:ext cx="8272212" cy="65578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8. When using the EPT funds to invest in a business venture, do you want the EPT to be given same rights and privileges typically afforded to an equity investor in such an enterprise? </a:t>
            </a:r>
          </a:p>
        </p:txBody>
      </p:sp>
      <p:sp>
        <p:nvSpPr>
          <p:cNvPr id="17" name="Title 1">
            <a:extLst>
              <a:ext uri="{FF2B5EF4-FFF2-40B4-BE49-F238E27FC236}">
                <a16:creationId xmlns:a16="http://schemas.microsoft.com/office/drawing/2014/main" id="{F8220219-B8E2-B257-38C2-5D1CF4290D3E}"/>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7. Do you want to place a limit on the amount the EPT can invest in a beneficiary’s business venture?</a:t>
            </a:r>
          </a:p>
        </p:txBody>
      </p:sp>
      <p:sp>
        <p:nvSpPr>
          <p:cNvPr id="18" name="Content Placeholder 2">
            <a:extLst>
              <a:ext uri="{FF2B5EF4-FFF2-40B4-BE49-F238E27FC236}">
                <a16:creationId xmlns:a16="http://schemas.microsoft.com/office/drawing/2014/main" id="{7C2E7945-D5E1-E7BB-5FE3-8F2DE1C78F81}"/>
              </a:ext>
            </a:extLst>
          </p:cNvPr>
          <p:cNvSpPr txBox="1">
            <a:spLocks/>
          </p:cNvSpPr>
          <p:nvPr/>
        </p:nvSpPr>
        <p:spPr>
          <a:xfrm>
            <a:off x="600075" y="1039080"/>
            <a:ext cx="7943850" cy="983807"/>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 _______________________</a:t>
            </a:r>
          </a:p>
          <a:p>
            <a:pPr marL="214313" indent="-214313">
              <a:buFont typeface="Wingdings" pitchFamily="2" charset="2"/>
              <a:buChar char="q"/>
            </a:pPr>
            <a:r>
              <a:rPr lang="en-US" sz="1400" dirty="0"/>
              <a:t>Yes, if so, percentage of total EPT assets _________%</a:t>
            </a:r>
          </a:p>
          <a:p>
            <a:pPr marL="214313" indent="-214313">
              <a:buFont typeface="Wingdings" pitchFamily="2" charset="2"/>
              <a:buChar char="q"/>
            </a:pPr>
            <a:r>
              <a:rPr lang="en-US" sz="1400" dirty="0"/>
              <a:t>No</a:t>
            </a:r>
          </a:p>
        </p:txBody>
      </p:sp>
      <p:sp>
        <p:nvSpPr>
          <p:cNvPr id="19" name="Title 1">
            <a:extLst>
              <a:ext uri="{FF2B5EF4-FFF2-40B4-BE49-F238E27FC236}">
                <a16:creationId xmlns:a16="http://schemas.microsoft.com/office/drawing/2014/main" id="{56E3205B-5BD2-2966-DDB5-35972F1DCEE0}"/>
              </a:ext>
            </a:extLst>
          </p:cNvPr>
          <p:cNvSpPr txBox="1">
            <a:spLocks/>
          </p:cNvSpPr>
          <p:nvPr/>
        </p:nvSpPr>
        <p:spPr>
          <a:xfrm>
            <a:off x="435894" y="3879285"/>
            <a:ext cx="8272212" cy="65578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9. How does the EPT decide what is an appropriate investment? Are there quantitative standard that must be met or second opinions that must be obtained?</a:t>
            </a:r>
          </a:p>
        </p:txBody>
      </p:sp>
      <p:sp>
        <p:nvSpPr>
          <p:cNvPr id="20" name="Content Placeholder 2">
            <a:extLst>
              <a:ext uri="{FF2B5EF4-FFF2-40B4-BE49-F238E27FC236}">
                <a16:creationId xmlns:a16="http://schemas.microsoft.com/office/drawing/2014/main" id="{C4BBB839-F776-5EA8-B4F8-36DD7B6D551A}"/>
              </a:ext>
            </a:extLst>
          </p:cNvPr>
          <p:cNvSpPr txBox="1">
            <a:spLocks/>
          </p:cNvSpPr>
          <p:nvPr/>
        </p:nvSpPr>
        <p:spPr>
          <a:xfrm>
            <a:off x="600075" y="2907892"/>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4458728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F0FA3-4F1B-71DB-907B-098D312FE8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940F7-0CE8-4DED-0CBB-3806D67F2D9F}"/>
              </a:ext>
            </a:extLst>
          </p:cNvPr>
          <p:cNvSpPr>
            <a:spLocks noGrp="1"/>
          </p:cNvSpPr>
          <p:nvPr>
            <p:ph type="title"/>
          </p:nvPr>
        </p:nvSpPr>
        <p:spPr>
          <a:xfrm>
            <a:off x="435895" y="5526758"/>
            <a:ext cx="8272212" cy="425054"/>
          </a:xfrm>
        </p:spPr>
        <p:txBody>
          <a:bodyPr/>
          <a:lstStyle/>
          <a:p>
            <a:r>
              <a:rPr lang="en-US" dirty="0"/>
              <a:t>Section 6 | Emergency Needs</a:t>
            </a:r>
          </a:p>
        </p:txBody>
      </p:sp>
      <p:sp>
        <p:nvSpPr>
          <p:cNvPr id="5" name="Footer Placeholder 4">
            <a:extLst>
              <a:ext uri="{FF2B5EF4-FFF2-40B4-BE49-F238E27FC236}">
                <a16:creationId xmlns:a16="http://schemas.microsoft.com/office/drawing/2014/main" id="{1077E5B1-D338-C9C3-7EAF-2D188653FE05}"/>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E89C8A52-ED85-9233-1A88-37CC84E661C7}"/>
              </a:ext>
            </a:extLst>
          </p:cNvPr>
          <p:cNvSpPr>
            <a:spLocks noGrp="1"/>
          </p:cNvSpPr>
          <p:nvPr>
            <p:ph type="sldNum" sz="quarter" idx="12"/>
          </p:nvPr>
        </p:nvSpPr>
        <p:spPr/>
        <p:txBody>
          <a:bodyPr/>
          <a:lstStyle/>
          <a:p>
            <a:fld id="{7B1C8017-057C-B04E-8E0B-1595DCAD0A4D}" type="slidenum">
              <a:rPr lang="en-US" smtClean="0"/>
              <a:t>22</a:t>
            </a:fld>
            <a:endParaRPr lang="en-US"/>
          </a:p>
        </p:txBody>
      </p:sp>
      <p:sp>
        <p:nvSpPr>
          <p:cNvPr id="7" name="Title 1">
            <a:extLst>
              <a:ext uri="{FF2B5EF4-FFF2-40B4-BE49-F238E27FC236}">
                <a16:creationId xmlns:a16="http://schemas.microsoft.com/office/drawing/2014/main" id="{E4BC4CFD-0226-3BE9-A282-443319918532}"/>
              </a:ext>
            </a:extLst>
          </p:cNvPr>
          <p:cNvSpPr txBox="1">
            <a:spLocks/>
          </p:cNvSpPr>
          <p:nvPr/>
        </p:nvSpPr>
        <p:spPr>
          <a:xfrm>
            <a:off x="435894" y="702156"/>
            <a:ext cx="8272212" cy="423259"/>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Which of the following do you consider to be an “emergency need”? Mark all that apply</a:t>
            </a:r>
          </a:p>
        </p:txBody>
      </p:sp>
      <p:sp>
        <p:nvSpPr>
          <p:cNvPr id="8" name="Content Placeholder 2">
            <a:extLst>
              <a:ext uri="{FF2B5EF4-FFF2-40B4-BE49-F238E27FC236}">
                <a16:creationId xmlns:a16="http://schemas.microsoft.com/office/drawing/2014/main" id="{8D012FC4-74F3-6F54-2B1A-CF187C4B10A7}"/>
              </a:ext>
            </a:extLst>
          </p:cNvPr>
          <p:cNvSpPr txBox="1">
            <a:spLocks/>
          </p:cNvSpPr>
          <p:nvPr/>
        </p:nvSpPr>
        <p:spPr>
          <a:xfrm>
            <a:off x="600075" y="996385"/>
            <a:ext cx="7943850" cy="2016507"/>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Bankruptcy/potential bankruptcy</a:t>
            </a:r>
          </a:p>
          <a:p>
            <a:pPr marL="214313" indent="-214313">
              <a:buFont typeface="Wingdings" pitchFamily="2" charset="2"/>
              <a:buChar char="q"/>
            </a:pPr>
            <a:r>
              <a:rPr lang="en-US" sz="1400" dirty="0"/>
              <a:t>Disability/long term illness</a:t>
            </a:r>
          </a:p>
          <a:p>
            <a:pPr marL="214313" indent="-214313">
              <a:buFont typeface="Wingdings" pitchFamily="2" charset="2"/>
              <a:buChar char="q"/>
            </a:pPr>
            <a:r>
              <a:rPr lang="en-US" sz="1400" dirty="0"/>
              <a:t>Death of spouse</a:t>
            </a:r>
          </a:p>
          <a:p>
            <a:pPr marL="214313" indent="-214313">
              <a:buFont typeface="Wingdings" pitchFamily="2" charset="2"/>
              <a:buChar char="q"/>
            </a:pPr>
            <a:r>
              <a:rPr lang="en-US" sz="1400" dirty="0"/>
              <a:t>Unemployment</a:t>
            </a:r>
          </a:p>
          <a:p>
            <a:pPr marL="214313" indent="-214313">
              <a:buFont typeface="Wingdings" pitchFamily="2" charset="2"/>
              <a:buChar char="q"/>
            </a:pPr>
            <a:r>
              <a:rPr lang="en-US" sz="1400" dirty="0"/>
              <a:t>Addiction/recovery</a:t>
            </a:r>
          </a:p>
          <a:p>
            <a:pPr marL="214313" indent="-214313">
              <a:buFont typeface="Wingdings" pitchFamily="2" charset="2"/>
              <a:buChar char="q"/>
            </a:pPr>
            <a:r>
              <a:rPr lang="en-US" sz="1400" dirty="0"/>
              <a:t>Other: ______________________</a:t>
            </a:r>
          </a:p>
        </p:txBody>
      </p:sp>
      <p:sp>
        <p:nvSpPr>
          <p:cNvPr id="10" name="Title 1">
            <a:extLst>
              <a:ext uri="{FF2B5EF4-FFF2-40B4-BE49-F238E27FC236}">
                <a16:creationId xmlns:a16="http://schemas.microsoft.com/office/drawing/2014/main" id="{C9626EDD-EC3C-8D31-D7DA-75569BC50CC6}"/>
              </a:ext>
            </a:extLst>
          </p:cNvPr>
          <p:cNvSpPr txBox="1">
            <a:spLocks/>
          </p:cNvSpPr>
          <p:nvPr/>
        </p:nvSpPr>
        <p:spPr>
          <a:xfrm>
            <a:off x="435894" y="3291875"/>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Do you want the EPT to cover emergency needs only as a last resort?</a:t>
            </a:r>
          </a:p>
        </p:txBody>
      </p:sp>
      <p:sp>
        <p:nvSpPr>
          <p:cNvPr id="11" name="Content Placeholder 2">
            <a:extLst>
              <a:ext uri="{FF2B5EF4-FFF2-40B4-BE49-F238E27FC236}">
                <a16:creationId xmlns:a16="http://schemas.microsoft.com/office/drawing/2014/main" id="{5E64A7DC-711E-43B8-8CE1-8EA6E90B6C13}"/>
              </a:ext>
            </a:extLst>
          </p:cNvPr>
          <p:cNvSpPr txBox="1">
            <a:spLocks/>
          </p:cNvSpPr>
          <p:nvPr/>
        </p:nvSpPr>
        <p:spPr>
          <a:xfrm>
            <a:off x="600075" y="3609217"/>
            <a:ext cx="7943850" cy="131928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 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39354153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22F31-693D-421A-27A3-D9A5835345FE}"/>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69DD588F-3510-4756-D098-DFFEC79F50F1}"/>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AA514B00-6A05-A223-3E6B-ED5B7BD0E6E5}"/>
              </a:ext>
            </a:extLst>
          </p:cNvPr>
          <p:cNvSpPr>
            <a:spLocks noGrp="1"/>
          </p:cNvSpPr>
          <p:nvPr>
            <p:ph type="sldNum" sz="quarter" idx="12"/>
          </p:nvPr>
        </p:nvSpPr>
        <p:spPr/>
        <p:txBody>
          <a:bodyPr/>
          <a:lstStyle/>
          <a:p>
            <a:fld id="{7B1C8017-057C-B04E-8E0B-1595DCAD0A4D}" type="slidenum">
              <a:rPr lang="en-US" smtClean="0"/>
              <a:t>23</a:t>
            </a:fld>
            <a:endParaRPr lang="en-US"/>
          </a:p>
        </p:txBody>
      </p:sp>
      <p:sp>
        <p:nvSpPr>
          <p:cNvPr id="15" name="Title 1">
            <a:extLst>
              <a:ext uri="{FF2B5EF4-FFF2-40B4-BE49-F238E27FC236}">
                <a16:creationId xmlns:a16="http://schemas.microsoft.com/office/drawing/2014/main" id="{2E5A10B9-7300-39C9-19D9-E6B36AADC74E}"/>
              </a:ext>
            </a:extLst>
          </p:cNvPr>
          <p:cNvSpPr txBox="1">
            <a:spLocks/>
          </p:cNvSpPr>
          <p:nvPr/>
        </p:nvSpPr>
        <p:spPr>
          <a:xfrm>
            <a:off x="435894" y="2513813"/>
            <a:ext cx="8272212" cy="68080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Are there any other provisions or restrictions you would like to include for the emergency needs of your beneficiaries? </a:t>
            </a:r>
          </a:p>
        </p:txBody>
      </p:sp>
      <p:sp>
        <p:nvSpPr>
          <p:cNvPr id="16" name="Title 1">
            <a:extLst>
              <a:ext uri="{FF2B5EF4-FFF2-40B4-BE49-F238E27FC236}">
                <a16:creationId xmlns:a16="http://schemas.microsoft.com/office/drawing/2014/main" id="{C1FED711-08E1-A698-75A7-3EF7D8D2F1DE}"/>
              </a:ext>
            </a:extLst>
          </p:cNvPr>
          <p:cNvSpPr txBox="1">
            <a:spLocks/>
          </p:cNvSpPr>
          <p:nvPr/>
        </p:nvSpPr>
        <p:spPr>
          <a:xfrm>
            <a:off x="435894" y="721738"/>
            <a:ext cx="8272212" cy="680805"/>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Are there any maximum amounts of time or funds that a beneficiary can receive for emergency needs?</a:t>
            </a:r>
          </a:p>
        </p:txBody>
      </p:sp>
      <p:sp>
        <p:nvSpPr>
          <p:cNvPr id="17" name="Content Placeholder 2">
            <a:extLst>
              <a:ext uri="{FF2B5EF4-FFF2-40B4-BE49-F238E27FC236}">
                <a16:creationId xmlns:a16="http://schemas.microsoft.com/office/drawing/2014/main" id="{D406D6D7-B59F-B890-00F1-6F36C07B6706}"/>
              </a:ext>
            </a:extLst>
          </p:cNvPr>
          <p:cNvSpPr txBox="1">
            <a:spLocks/>
          </p:cNvSpPr>
          <p:nvPr/>
        </p:nvSpPr>
        <p:spPr>
          <a:xfrm>
            <a:off x="600075" y="1240109"/>
            <a:ext cx="7943850" cy="1081060"/>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maximum amount of time for assistance? _______________________</a:t>
            </a:r>
          </a:p>
          <a:p>
            <a:pPr marL="214313" indent="-214313">
              <a:buFont typeface="Wingdings" pitchFamily="2" charset="2"/>
              <a:buChar char="q"/>
            </a:pPr>
            <a:r>
              <a:rPr lang="en-US" sz="1400" dirty="0"/>
              <a:t>Yes, if so, maximum funds for assistance? $ 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6174621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0A3726-8757-E21E-C6E5-CE07D69F30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97B85A-FDDC-B7A1-16D4-AE99F94354B5}"/>
              </a:ext>
            </a:extLst>
          </p:cNvPr>
          <p:cNvSpPr>
            <a:spLocks noGrp="1"/>
          </p:cNvSpPr>
          <p:nvPr>
            <p:ph type="title"/>
          </p:nvPr>
        </p:nvSpPr>
        <p:spPr>
          <a:xfrm>
            <a:off x="435895" y="5526758"/>
            <a:ext cx="8272212" cy="425054"/>
          </a:xfrm>
        </p:spPr>
        <p:txBody>
          <a:bodyPr/>
          <a:lstStyle/>
          <a:p>
            <a:r>
              <a:rPr lang="en-US" dirty="0"/>
              <a:t>Section 7 | Personal Loans</a:t>
            </a:r>
          </a:p>
        </p:txBody>
      </p:sp>
      <p:sp>
        <p:nvSpPr>
          <p:cNvPr id="5" name="Footer Placeholder 4">
            <a:extLst>
              <a:ext uri="{FF2B5EF4-FFF2-40B4-BE49-F238E27FC236}">
                <a16:creationId xmlns:a16="http://schemas.microsoft.com/office/drawing/2014/main" id="{EE410BA0-3820-207B-5961-46AE131122E6}"/>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9F98525A-D304-AD27-654B-5D903CFA30DC}"/>
              </a:ext>
            </a:extLst>
          </p:cNvPr>
          <p:cNvSpPr>
            <a:spLocks noGrp="1"/>
          </p:cNvSpPr>
          <p:nvPr>
            <p:ph type="sldNum" sz="quarter" idx="12"/>
          </p:nvPr>
        </p:nvSpPr>
        <p:spPr/>
        <p:txBody>
          <a:bodyPr/>
          <a:lstStyle/>
          <a:p>
            <a:fld id="{7B1C8017-057C-B04E-8E0B-1595DCAD0A4D}" type="slidenum">
              <a:rPr lang="en-US" smtClean="0"/>
              <a:t>24</a:t>
            </a:fld>
            <a:endParaRPr lang="en-US"/>
          </a:p>
        </p:txBody>
      </p:sp>
      <p:sp>
        <p:nvSpPr>
          <p:cNvPr id="10" name="Title 1">
            <a:extLst>
              <a:ext uri="{FF2B5EF4-FFF2-40B4-BE49-F238E27FC236}">
                <a16:creationId xmlns:a16="http://schemas.microsoft.com/office/drawing/2014/main" id="{17737A1D-C43A-43FC-7911-556B62BDA860}"/>
              </a:ext>
            </a:extLst>
          </p:cNvPr>
          <p:cNvSpPr txBox="1">
            <a:spLocks/>
          </p:cNvSpPr>
          <p:nvPr/>
        </p:nvSpPr>
        <p:spPr>
          <a:xfrm>
            <a:off x="435894" y="702156"/>
            <a:ext cx="8272212" cy="423259"/>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Do you want to limit personal loans to any of the following? Mark all that apply</a:t>
            </a:r>
          </a:p>
        </p:txBody>
      </p:sp>
      <p:sp>
        <p:nvSpPr>
          <p:cNvPr id="11" name="Content Placeholder 2">
            <a:extLst>
              <a:ext uri="{FF2B5EF4-FFF2-40B4-BE49-F238E27FC236}">
                <a16:creationId xmlns:a16="http://schemas.microsoft.com/office/drawing/2014/main" id="{AAEEB69E-B5BA-04C5-174A-3C9EC65916C7}"/>
              </a:ext>
            </a:extLst>
          </p:cNvPr>
          <p:cNvSpPr txBox="1">
            <a:spLocks/>
          </p:cNvSpPr>
          <p:nvPr/>
        </p:nvSpPr>
        <p:spPr>
          <a:xfrm>
            <a:off x="600075" y="996386"/>
            <a:ext cx="7943850" cy="152173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Home repair</a:t>
            </a:r>
          </a:p>
          <a:p>
            <a:pPr marL="214313" indent="-214313">
              <a:buFont typeface="Wingdings" pitchFamily="2" charset="2"/>
              <a:buChar char="q"/>
            </a:pPr>
            <a:r>
              <a:rPr lang="en-US" sz="1400" dirty="0"/>
              <a:t>Home improvement (e.g. home maintenance equipment, home appliances, car maintenance equipment, etc.)</a:t>
            </a:r>
          </a:p>
          <a:p>
            <a:pPr marL="214313" indent="-214313">
              <a:buFont typeface="Wingdings" pitchFamily="2" charset="2"/>
              <a:buChar char="q"/>
            </a:pPr>
            <a:r>
              <a:rPr lang="en-US" sz="1400" dirty="0"/>
              <a:t>Personal vehicles</a:t>
            </a:r>
          </a:p>
          <a:p>
            <a:pPr marL="214313" indent="-214313">
              <a:buFont typeface="Wingdings" pitchFamily="2" charset="2"/>
              <a:buChar char="q"/>
            </a:pPr>
            <a:r>
              <a:rPr lang="en-US" sz="1400" dirty="0"/>
              <a:t>Other: _______________________________</a:t>
            </a:r>
          </a:p>
        </p:txBody>
      </p:sp>
      <p:sp>
        <p:nvSpPr>
          <p:cNvPr id="15" name="Title 1">
            <a:extLst>
              <a:ext uri="{FF2B5EF4-FFF2-40B4-BE49-F238E27FC236}">
                <a16:creationId xmlns:a16="http://schemas.microsoft.com/office/drawing/2014/main" id="{A41F49DF-07D3-70B5-A7EA-9103D4112BA0}"/>
              </a:ext>
            </a:extLst>
          </p:cNvPr>
          <p:cNvSpPr txBox="1">
            <a:spLocks/>
          </p:cNvSpPr>
          <p:nvPr/>
        </p:nvSpPr>
        <p:spPr>
          <a:xfrm>
            <a:off x="435894" y="2860671"/>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Do you want the EPT to cover emergency needs only as a last resort?</a:t>
            </a:r>
          </a:p>
        </p:txBody>
      </p:sp>
      <p:sp>
        <p:nvSpPr>
          <p:cNvPr id="19" name="Content Placeholder 2">
            <a:extLst>
              <a:ext uri="{FF2B5EF4-FFF2-40B4-BE49-F238E27FC236}">
                <a16:creationId xmlns:a16="http://schemas.microsoft.com/office/drawing/2014/main" id="{B2D478D2-DBAE-40C1-466C-C82CC2710932}"/>
              </a:ext>
            </a:extLst>
          </p:cNvPr>
          <p:cNvSpPr txBox="1">
            <a:spLocks/>
          </p:cNvSpPr>
          <p:nvPr/>
        </p:nvSpPr>
        <p:spPr>
          <a:xfrm>
            <a:off x="600075" y="3178623"/>
            <a:ext cx="7943850" cy="1983010"/>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Interest at current Market rate</a:t>
            </a:r>
          </a:p>
          <a:p>
            <a:pPr marL="214313" indent="-214313">
              <a:buFont typeface="Wingdings" pitchFamily="2" charset="2"/>
              <a:buChar char="q"/>
            </a:pPr>
            <a:r>
              <a:rPr lang="en-US" sz="1400" dirty="0"/>
              <a:t>Interest below current Market rate/No interest</a:t>
            </a:r>
          </a:p>
          <a:p>
            <a:pPr marL="214313" indent="-214313">
              <a:buFont typeface="Wingdings" pitchFamily="2" charset="2"/>
              <a:buChar char="q"/>
            </a:pPr>
            <a:r>
              <a:rPr lang="en-US" sz="1400" dirty="0"/>
              <a:t>Interest may accumulate</a:t>
            </a:r>
          </a:p>
          <a:p>
            <a:pPr marL="214313" indent="-214313">
              <a:buFont typeface="Wingdings" pitchFamily="2" charset="2"/>
              <a:buChar char="q"/>
            </a:pPr>
            <a:r>
              <a:rPr lang="en-US" sz="1400" dirty="0"/>
              <a:t>Must have sufficient collateral</a:t>
            </a:r>
          </a:p>
          <a:p>
            <a:pPr marL="214313" indent="-214313">
              <a:buFont typeface="Wingdings" pitchFamily="2" charset="2"/>
              <a:buChar char="q"/>
            </a:pPr>
            <a:r>
              <a:rPr lang="en-US" sz="1400" dirty="0"/>
              <a:t>May enter in unsecured loans</a:t>
            </a:r>
          </a:p>
        </p:txBody>
      </p:sp>
    </p:spTree>
    <p:extLst>
      <p:ext uri="{BB962C8B-B14F-4D97-AF65-F5344CB8AC3E}">
        <p14:creationId xmlns:p14="http://schemas.microsoft.com/office/powerpoint/2010/main" val="27190325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B9BCE-AB26-BC7D-C664-E82B5F2C492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85178B2-7E56-D35F-41DC-A700A6CA1578}"/>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C42AEDE2-E18D-D1FE-2A4B-BAECDD43AC55}"/>
              </a:ext>
            </a:extLst>
          </p:cNvPr>
          <p:cNvSpPr>
            <a:spLocks noGrp="1"/>
          </p:cNvSpPr>
          <p:nvPr>
            <p:ph type="sldNum" sz="quarter" idx="12"/>
          </p:nvPr>
        </p:nvSpPr>
        <p:spPr/>
        <p:txBody>
          <a:bodyPr/>
          <a:lstStyle/>
          <a:p>
            <a:fld id="{7B1C8017-057C-B04E-8E0B-1595DCAD0A4D}" type="slidenum">
              <a:rPr lang="en-US" smtClean="0"/>
              <a:t>25</a:t>
            </a:fld>
            <a:endParaRPr lang="en-US"/>
          </a:p>
        </p:txBody>
      </p:sp>
      <p:sp>
        <p:nvSpPr>
          <p:cNvPr id="14" name="Title 1">
            <a:extLst>
              <a:ext uri="{FF2B5EF4-FFF2-40B4-BE49-F238E27FC236}">
                <a16:creationId xmlns:a16="http://schemas.microsoft.com/office/drawing/2014/main" id="{3EDCC082-C22E-31C3-A338-0694FBFF6AF6}"/>
              </a:ext>
            </a:extLst>
          </p:cNvPr>
          <p:cNvSpPr txBox="1">
            <a:spLocks/>
          </p:cNvSpPr>
          <p:nvPr/>
        </p:nvSpPr>
        <p:spPr>
          <a:xfrm>
            <a:off x="435894" y="2355083"/>
            <a:ext cx="8272212" cy="65578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If the beneficiary defaults on repayment of the loan, do you want the EPT to continue granting other distributions to them pursuant to other provisions of the EPT?</a:t>
            </a:r>
          </a:p>
        </p:txBody>
      </p:sp>
      <p:sp>
        <p:nvSpPr>
          <p:cNvPr id="15" name="Title 1">
            <a:extLst>
              <a:ext uri="{FF2B5EF4-FFF2-40B4-BE49-F238E27FC236}">
                <a16:creationId xmlns:a16="http://schemas.microsoft.com/office/drawing/2014/main" id="{3CC9E057-D6F0-EFFD-6E71-D700B9899445}"/>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to place a limit on the amount the EPT can loan to a beneficiary for a personal loan?</a:t>
            </a:r>
          </a:p>
        </p:txBody>
      </p:sp>
      <p:sp>
        <p:nvSpPr>
          <p:cNvPr id="16" name="Content Placeholder 2">
            <a:extLst>
              <a:ext uri="{FF2B5EF4-FFF2-40B4-BE49-F238E27FC236}">
                <a16:creationId xmlns:a16="http://schemas.microsoft.com/office/drawing/2014/main" id="{25504E5B-654F-8CE2-BB45-EA263A492272}"/>
              </a:ext>
            </a:extLst>
          </p:cNvPr>
          <p:cNvSpPr txBox="1">
            <a:spLocks/>
          </p:cNvSpPr>
          <p:nvPr/>
        </p:nvSpPr>
        <p:spPr>
          <a:xfrm>
            <a:off x="600075" y="1039080"/>
            <a:ext cx="7943850" cy="983807"/>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 _______________________</a:t>
            </a:r>
          </a:p>
          <a:p>
            <a:pPr marL="214313" indent="-214313">
              <a:buFont typeface="Wingdings" pitchFamily="2" charset="2"/>
              <a:buChar char="q"/>
            </a:pPr>
            <a:r>
              <a:rPr lang="en-US" sz="1400" dirty="0"/>
              <a:t>Yes, _________% of their share</a:t>
            </a:r>
          </a:p>
          <a:p>
            <a:pPr marL="214313" indent="-214313">
              <a:buFont typeface="Wingdings" pitchFamily="2" charset="2"/>
              <a:buChar char="q"/>
            </a:pPr>
            <a:r>
              <a:rPr lang="en-US" sz="1400" dirty="0"/>
              <a:t>No</a:t>
            </a:r>
          </a:p>
        </p:txBody>
      </p:sp>
      <p:sp>
        <p:nvSpPr>
          <p:cNvPr id="17" name="Title 1">
            <a:extLst>
              <a:ext uri="{FF2B5EF4-FFF2-40B4-BE49-F238E27FC236}">
                <a16:creationId xmlns:a16="http://schemas.microsoft.com/office/drawing/2014/main" id="{ECA90A76-6341-AA00-EED4-B2F8420DF1F8}"/>
              </a:ext>
            </a:extLst>
          </p:cNvPr>
          <p:cNvSpPr txBox="1">
            <a:spLocks/>
          </p:cNvSpPr>
          <p:nvPr/>
        </p:nvSpPr>
        <p:spPr>
          <a:xfrm>
            <a:off x="435894" y="3879285"/>
            <a:ext cx="8272212" cy="65578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Are there any other provisions or restrictions you would like to include when engaging in personal loans?</a:t>
            </a:r>
          </a:p>
        </p:txBody>
      </p:sp>
      <p:sp>
        <p:nvSpPr>
          <p:cNvPr id="18" name="Content Placeholder 2">
            <a:extLst>
              <a:ext uri="{FF2B5EF4-FFF2-40B4-BE49-F238E27FC236}">
                <a16:creationId xmlns:a16="http://schemas.microsoft.com/office/drawing/2014/main" id="{62F77BA3-D22B-6780-4706-28922B91D263}"/>
              </a:ext>
            </a:extLst>
          </p:cNvPr>
          <p:cNvSpPr txBox="1">
            <a:spLocks/>
          </p:cNvSpPr>
          <p:nvPr/>
        </p:nvSpPr>
        <p:spPr>
          <a:xfrm>
            <a:off x="600075" y="2907892"/>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56856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FC2CF-44C6-0AA3-7790-4BF829DDD6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A02005-0654-0617-768C-0B3BCC81BCFD}"/>
              </a:ext>
            </a:extLst>
          </p:cNvPr>
          <p:cNvSpPr>
            <a:spLocks noGrp="1"/>
          </p:cNvSpPr>
          <p:nvPr>
            <p:ph type="title"/>
          </p:nvPr>
        </p:nvSpPr>
        <p:spPr>
          <a:xfrm>
            <a:off x="435895" y="5526758"/>
            <a:ext cx="8272212" cy="425054"/>
          </a:xfrm>
        </p:spPr>
        <p:txBody>
          <a:bodyPr/>
          <a:lstStyle/>
          <a:p>
            <a:r>
              <a:rPr lang="en-US" dirty="0"/>
              <a:t>Section 8 | Supplemental Income</a:t>
            </a:r>
          </a:p>
        </p:txBody>
      </p:sp>
      <p:sp>
        <p:nvSpPr>
          <p:cNvPr id="5" name="Footer Placeholder 4">
            <a:extLst>
              <a:ext uri="{FF2B5EF4-FFF2-40B4-BE49-F238E27FC236}">
                <a16:creationId xmlns:a16="http://schemas.microsoft.com/office/drawing/2014/main" id="{3D570544-F207-9F8F-AE8C-1DE0266BD442}"/>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95830DBB-17A3-F855-DBE1-AC64D45ED185}"/>
              </a:ext>
            </a:extLst>
          </p:cNvPr>
          <p:cNvSpPr>
            <a:spLocks noGrp="1"/>
          </p:cNvSpPr>
          <p:nvPr>
            <p:ph type="sldNum" sz="quarter" idx="12"/>
          </p:nvPr>
        </p:nvSpPr>
        <p:spPr/>
        <p:txBody>
          <a:bodyPr/>
          <a:lstStyle/>
          <a:p>
            <a:fld id="{7B1C8017-057C-B04E-8E0B-1595DCAD0A4D}" type="slidenum">
              <a:rPr lang="en-US" smtClean="0"/>
              <a:t>26</a:t>
            </a:fld>
            <a:endParaRPr lang="en-US"/>
          </a:p>
        </p:txBody>
      </p:sp>
      <p:sp>
        <p:nvSpPr>
          <p:cNvPr id="7" name="Title 1">
            <a:extLst>
              <a:ext uri="{FF2B5EF4-FFF2-40B4-BE49-F238E27FC236}">
                <a16:creationId xmlns:a16="http://schemas.microsoft.com/office/drawing/2014/main" id="{E2D3C2EA-09DC-3112-8875-ABDA88BE011B}"/>
              </a:ext>
            </a:extLst>
          </p:cNvPr>
          <p:cNvSpPr txBox="1">
            <a:spLocks/>
          </p:cNvSpPr>
          <p:nvPr/>
        </p:nvSpPr>
        <p:spPr>
          <a:xfrm>
            <a:off x="435894" y="702156"/>
            <a:ext cx="8272212" cy="549869"/>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Under which of the following circumstances do you want beneficiaries to receive supplemental income? Mark all that apply</a:t>
            </a:r>
          </a:p>
        </p:txBody>
      </p:sp>
      <p:sp>
        <p:nvSpPr>
          <p:cNvPr id="8" name="Content Placeholder 2">
            <a:extLst>
              <a:ext uri="{FF2B5EF4-FFF2-40B4-BE49-F238E27FC236}">
                <a16:creationId xmlns:a16="http://schemas.microsoft.com/office/drawing/2014/main" id="{D4BC818B-76F8-C0CF-880E-724DBABCBFDD}"/>
              </a:ext>
            </a:extLst>
          </p:cNvPr>
          <p:cNvSpPr txBox="1">
            <a:spLocks/>
          </p:cNvSpPr>
          <p:nvPr/>
        </p:nvSpPr>
        <p:spPr>
          <a:xfrm>
            <a:off x="600075" y="1223889"/>
            <a:ext cx="7943850" cy="3742006"/>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When employed by a charitable, religious, or educational organization and, where, as a result of such employment, a beneficiary earns less in total compensation than they might otherwise receive if that beneficiary were employed by a for profit organization</a:t>
            </a:r>
          </a:p>
          <a:p>
            <a:pPr marL="671626" lvl="1">
              <a:buFont typeface="Wingdings" pitchFamily="2" charset="2"/>
              <a:buChar char="q"/>
            </a:pPr>
            <a:r>
              <a:rPr lang="en-US" sz="1400" dirty="0"/>
              <a:t>If so, how much? _______% increase or $ ___________________</a:t>
            </a:r>
          </a:p>
          <a:p>
            <a:pPr marL="214313" indent="-214313">
              <a:buFont typeface="Wingdings" pitchFamily="2" charset="2"/>
              <a:buChar char="q"/>
            </a:pPr>
            <a:r>
              <a:rPr lang="en-US" sz="1400" dirty="0"/>
              <a:t>If a beneficiary has a minor child and elects to stay at home to care for said child</a:t>
            </a:r>
          </a:p>
          <a:p>
            <a:pPr marL="671626" lvl="1">
              <a:buFont typeface="Wingdings" pitchFamily="2" charset="2"/>
              <a:buChar char="q"/>
            </a:pPr>
            <a:r>
              <a:rPr lang="en-US" sz="1400" dirty="0"/>
              <a:t>If so, how much monthly? $ ___________________ per child</a:t>
            </a:r>
          </a:p>
          <a:p>
            <a:pPr marL="671626" lvl="1">
              <a:buFont typeface="Wingdings" pitchFamily="2" charset="2"/>
              <a:buChar char="q"/>
            </a:pPr>
            <a:r>
              <a:rPr lang="en-US" sz="1400" dirty="0"/>
              <a:t>Until what age for each child? _________________</a:t>
            </a:r>
          </a:p>
          <a:p>
            <a:pPr marL="214313" indent="-214313">
              <a:buFont typeface="Wingdings" pitchFamily="2" charset="2"/>
              <a:buChar char="q"/>
            </a:pPr>
            <a:r>
              <a:rPr lang="en-US" sz="1400" dirty="0"/>
              <a:t>If a beneficiary elects to leave the work force to care for a disabled child or elderly parent</a:t>
            </a:r>
          </a:p>
          <a:p>
            <a:pPr marL="671626" lvl="1">
              <a:buFont typeface="Wingdings" pitchFamily="2" charset="2"/>
              <a:buChar char="q"/>
            </a:pPr>
            <a:r>
              <a:rPr lang="en-US" sz="1400" dirty="0"/>
              <a:t>If so, how much monthly? $ ___________________ </a:t>
            </a:r>
          </a:p>
          <a:p>
            <a:pPr marL="214313" indent="-214313">
              <a:buFont typeface="Wingdings" pitchFamily="2" charset="2"/>
              <a:buChar char="q"/>
            </a:pPr>
            <a:endParaRPr lang="en-US" sz="1400" dirty="0"/>
          </a:p>
          <a:p>
            <a:pPr marL="671626" lvl="1">
              <a:buFont typeface="Wingdings" pitchFamily="2" charset="2"/>
              <a:buChar char="q"/>
            </a:pPr>
            <a:endParaRPr lang="en-US" sz="1400" dirty="0"/>
          </a:p>
        </p:txBody>
      </p:sp>
    </p:spTree>
    <p:extLst>
      <p:ext uri="{BB962C8B-B14F-4D97-AF65-F5344CB8AC3E}">
        <p14:creationId xmlns:p14="http://schemas.microsoft.com/office/powerpoint/2010/main" val="24790078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FF072-857D-93A2-9690-877D91DCA38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6D57AFF-A706-CF78-522E-25DD1E7FDFE0}"/>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A7BA2A29-1D15-D495-D7ED-3A5A6F2B2840}"/>
              </a:ext>
            </a:extLst>
          </p:cNvPr>
          <p:cNvSpPr>
            <a:spLocks noGrp="1"/>
          </p:cNvSpPr>
          <p:nvPr>
            <p:ph type="sldNum" sz="quarter" idx="12"/>
          </p:nvPr>
        </p:nvSpPr>
        <p:spPr/>
        <p:txBody>
          <a:bodyPr/>
          <a:lstStyle/>
          <a:p>
            <a:fld id="{7B1C8017-057C-B04E-8E0B-1595DCAD0A4D}" type="slidenum">
              <a:rPr lang="en-US" smtClean="0"/>
              <a:t>27</a:t>
            </a:fld>
            <a:endParaRPr lang="en-US"/>
          </a:p>
        </p:txBody>
      </p:sp>
      <p:sp>
        <p:nvSpPr>
          <p:cNvPr id="12" name="Title 1">
            <a:extLst>
              <a:ext uri="{FF2B5EF4-FFF2-40B4-BE49-F238E27FC236}">
                <a16:creationId xmlns:a16="http://schemas.microsoft.com/office/drawing/2014/main" id="{1CD8DCB9-CD55-059C-A962-2C27E5F24695}"/>
              </a:ext>
            </a:extLst>
          </p:cNvPr>
          <p:cNvSpPr txBox="1">
            <a:spLocks/>
          </p:cNvSpPr>
          <p:nvPr/>
        </p:nvSpPr>
        <p:spPr>
          <a:xfrm>
            <a:off x="435894" y="2355083"/>
            <a:ext cx="8272212" cy="65578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Are there any other provisions or restrictions you would like to include when giving beneficiaries supplemental income?</a:t>
            </a:r>
          </a:p>
        </p:txBody>
      </p:sp>
      <p:sp>
        <p:nvSpPr>
          <p:cNvPr id="13" name="Title 1">
            <a:extLst>
              <a:ext uri="{FF2B5EF4-FFF2-40B4-BE49-F238E27FC236}">
                <a16:creationId xmlns:a16="http://schemas.microsoft.com/office/drawing/2014/main" id="{7CCA17CF-5AB4-6931-E82C-DC13A48D51BB}"/>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Would you like to provide financial incentives for any of the following?</a:t>
            </a:r>
          </a:p>
        </p:txBody>
      </p:sp>
      <p:sp>
        <p:nvSpPr>
          <p:cNvPr id="14" name="Content Placeholder 2">
            <a:extLst>
              <a:ext uri="{FF2B5EF4-FFF2-40B4-BE49-F238E27FC236}">
                <a16:creationId xmlns:a16="http://schemas.microsoft.com/office/drawing/2014/main" id="{58E681B9-9149-48DA-6F88-6F785189634C}"/>
              </a:ext>
            </a:extLst>
          </p:cNvPr>
          <p:cNvSpPr txBox="1">
            <a:spLocks/>
          </p:cNvSpPr>
          <p:nvPr/>
        </p:nvSpPr>
        <p:spPr>
          <a:xfrm>
            <a:off x="600075" y="1039080"/>
            <a:ext cx="7943850" cy="983807"/>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 ______________ for each child born</a:t>
            </a:r>
          </a:p>
          <a:p>
            <a:pPr marL="214313" indent="-214313">
              <a:buFont typeface="Wingdings" pitchFamily="2" charset="2"/>
              <a:buChar char="q"/>
            </a:pPr>
            <a:r>
              <a:rPr lang="en-US" sz="1400" dirty="0"/>
              <a:t>$ ______________ upon graduation from college</a:t>
            </a:r>
          </a:p>
          <a:p>
            <a:pPr marL="214313" indent="-214313">
              <a:buFont typeface="Wingdings" pitchFamily="2" charset="2"/>
              <a:buChar char="q"/>
            </a:pPr>
            <a:r>
              <a:rPr lang="en-US" sz="1400" dirty="0"/>
              <a:t>$ ______________ upon graduation from graduate school</a:t>
            </a:r>
          </a:p>
        </p:txBody>
      </p:sp>
    </p:spTree>
    <p:extLst>
      <p:ext uri="{BB962C8B-B14F-4D97-AF65-F5344CB8AC3E}">
        <p14:creationId xmlns:p14="http://schemas.microsoft.com/office/powerpoint/2010/main" val="6329246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F3A76-B97F-625E-A8DD-15FED22371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A91F63-4AF3-E8A3-0ADB-2A9D18E64B13}"/>
              </a:ext>
            </a:extLst>
          </p:cNvPr>
          <p:cNvSpPr>
            <a:spLocks noGrp="1"/>
          </p:cNvSpPr>
          <p:nvPr>
            <p:ph type="title"/>
          </p:nvPr>
        </p:nvSpPr>
        <p:spPr>
          <a:xfrm>
            <a:off x="435895" y="5526758"/>
            <a:ext cx="8272212" cy="425054"/>
          </a:xfrm>
        </p:spPr>
        <p:txBody>
          <a:bodyPr/>
          <a:lstStyle/>
          <a:p>
            <a:r>
              <a:rPr lang="en-US" dirty="0"/>
              <a:t>Section 9 | Weddings</a:t>
            </a:r>
          </a:p>
        </p:txBody>
      </p:sp>
      <p:sp>
        <p:nvSpPr>
          <p:cNvPr id="5" name="Footer Placeholder 4">
            <a:extLst>
              <a:ext uri="{FF2B5EF4-FFF2-40B4-BE49-F238E27FC236}">
                <a16:creationId xmlns:a16="http://schemas.microsoft.com/office/drawing/2014/main" id="{C43135E4-3DDC-7E5A-37F5-4969CAAEEA7C}"/>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8ABC4F26-0BBD-57A9-331D-96E5C355C364}"/>
              </a:ext>
            </a:extLst>
          </p:cNvPr>
          <p:cNvSpPr>
            <a:spLocks noGrp="1"/>
          </p:cNvSpPr>
          <p:nvPr>
            <p:ph type="sldNum" sz="quarter" idx="12"/>
          </p:nvPr>
        </p:nvSpPr>
        <p:spPr/>
        <p:txBody>
          <a:bodyPr/>
          <a:lstStyle/>
          <a:p>
            <a:fld id="{7B1C8017-057C-B04E-8E0B-1595DCAD0A4D}" type="slidenum">
              <a:rPr lang="en-US" smtClean="0"/>
              <a:t>28</a:t>
            </a:fld>
            <a:endParaRPr lang="en-US"/>
          </a:p>
        </p:txBody>
      </p:sp>
      <p:sp>
        <p:nvSpPr>
          <p:cNvPr id="7" name="Title 1">
            <a:extLst>
              <a:ext uri="{FF2B5EF4-FFF2-40B4-BE49-F238E27FC236}">
                <a16:creationId xmlns:a16="http://schemas.microsoft.com/office/drawing/2014/main" id="{854C3DE3-22EA-C5E2-2654-263A41DC1B8B}"/>
              </a:ext>
            </a:extLst>
          </p:cNvPr>
          <p:cNvSpPr txBox="1">
            <a:spLocks/>
          </p:cNvSpPr>
          <p:nvPr/>
        </p:nvSpPr>
        <p:spPr>
          <a:xfrm>
            <a:off x="435894" y="2363067"/>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Which of the following would you like the EPT to cover?</a:t>
            </a:r>
          </a:p>
        </p:txBody>
      </p:sp>
      <p:sp>
        <p:nvSpPr>
          <p:cNvPr id="8" name="Title 1">
            <a:extLst>
              <a:ext uri="{FF2B5EF4-FFF2-40B4-BE49-F238E27FC236}">
                <a16:creationId xmlns:a16="http://schemas.microsoft.com/office/drawing/2014/main" id="{2A435143-D293-B3A3-A79A-EAF5554F30AB}"/>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How much of the cost of a wedding would you like the EPT to cover?</a:t>
            </a:r>
          </a:p>
        </p:txBody>
      </p:sp>
      <p:sp>
        <p:nvSpPr>
          <p:cNvPr id="10" name="Content Placeholder 2">
            <a:extLst>
              <a:ext uri="{FF2B5EF4-FFF2-40B4-BE49-F238E27FC236}">
                <a16:creationId xmlns:a16="http://schemas.microsoft.com/office/drawing/2014/main" id="{1D4115BD-452F-2B73-750C-398B3BA61943}"/>
              </a:ext>
            </a:extLst>
          </p:cNvPr>
          <p:cNvSpPr txBox="1">
            <a:spLocks/>
          </p:cNvSpPr>
          <p:nvPr/>
        </p:nvSpPr>
        <p:spPr>
          <a:xfrm>
            <a:off x="600075" y="1039081"/>
            <a:ext cx="7943850" cy="109920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Normal and customary</a:t>
            </a:r>
          </a:p>
          <a:p>
            <a:pPr marL="214313" indent="-214313">
              <a:buFont typeface="Wingdings" pitchFamily="2" charset="2"/>
              <a:buChar char="q"/>
            </a:pPr>
            <a:r>
              <a:rPr lang="en-US" sz="1400" dirty="0"/>
              <a:t>_______% of what is normal and customary </a:t>
            </a:r>
          </a:p>
          <a:p>
            <a:pPr marL="214313" indent="-214313">
              <a:buFont typeface="Wingdings" pitchFamily="2" charset="2"/>
              <a:buChar char="q"/>
            </a:pPr>
            <a:r>
              <a:rPr lang="en-US" sz="1400" dirty="0"/>
              <a:t>Specific amount: $ ______________ (adjusted for inflation)</a:t>
            </a:r>
          </a:p>
          <a:p>
            <a:pPr marL="214313" indent="-214313">
              <a:buFont typeface="Wingdings" pitchFamily="2" charset="2"/>
              <a:buChar char="q"/>
            </a:pPr>
            <a:endParaRPr lang="en-US" sz="1400" dirty="0"/>
          </a:p>
        </p:txBody>
      </p:sp>
      <p:sp>
        <p:nvSpPr>
          <p:cNvPr id="11" name="Content Placeholder 2">
            <a:extLst>
              <a:ext uri="{FF2B5EF4-FFF2-40B4-BE49-F238E27FC236}">
                <a16:creationId xmlns:a16="http://schemas.microsoft.com/office/drawing/2014/main" id="{1AD7F486-6D32-F2B7-3157-351DAD55F293}"/>
              </a:ext>
            </a:extLst>
          </p:cNvPr>
          <p:cNvSpPr txBox="1">
            <a:spLocks/>
          </p:cNvSpPr>
          <p:nvPr/>
        </p:nvSpPr>
        <p:spPr>
          <a:xfrm>
            <a:off x="600075" y="2651665"/>
            <a:ext cx="7943850" cy="1029774"/>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First marriage only</a:t>
            </a:r>
          </a:p>
          <a:p>
            <a:pPr marL="214313" indent="-214313">
              <a:buFont typeface="Wingdings" pitchFamily="2" charset="2"/>
              <a:buChar char="q"/>
            </a:pPr>
            <a:r>
              <a:rPr lang="en-US" sz="1400" dirty="0"/>
              <a:t>Second marriage</a:t>
            </a:r>
          </a:p>
          <a:p>
            <a:pPr marL="214313" indent="-214313">
              <a:buFont typeface="Wingdings" pitchFamily="2" charset="2"/>
              <a:buChar char="q"/>
            </a:pPr>
            <a:r>
              <a:rPr lang="en-US" sz="1400" dirty="0"/>
              <a:t>All marriages</a:t>
            </a:r>
          </a:p>
        </p:txBody>
      </p:sp>
      <p:sp>
        <p:nvSpPr>
          <p:cNvPr id="16" name="Title 1">
            <a:extLst>
              <a:ext uri="{FF2B5EF4-FFF2-40B4-BE49-F238E27FC236}">
                <a16:creationId xmlns:a16="http://schemas.microsoft.com/office/drawing/2014/main" id="{448923E2-06BE-FB5F-A65D-A5DB2D6F7497}"/>
              </a:ext>
            </a:extLst>
          </p:cNvPr>
          <p:cNvSpPr txBox="1">
            <a:spLocks/>
          </p:cNvSpPr>
          <p:nvPr/>
        </p:nvSpPr>
        <p:spPr>
          <a:xfrm>
            <a:off x="435894" y="3938286"/>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Would you like the EPT to give any amount outright to a new couple?</a:t>
            </a:r>
          </a:p>
        </p:txBody>
      </p:sp>
      <p:sp>
        <p:nvSpPr>
          <p:cNvPr id="19" name="Content Placeholder 2">
            <a:extLst>
              <a:ext uri="{FF2B5EF4-FFF2-40B4-BE49-F238E27FC236}">
                <a16:creationId xmlns:a16="http://schemas.microsoft.com/office/drawing/2014/main" id="{02C8F8AB-498D-F3AB-9EF6-12F19A402815}"/>
              </a:ext>
            </a:extLst>
          </p:cNvPr>
          <p:cNvSpPr txBox="1">
            <a:spLocks/>
          </p:cNvSpPr>
          <p:nvPr/>
        </p:nvSpPr>
        <p:spPr>
          <a:xfrm>
            <a:off x="600075" y="4240952"/>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 ______________ (adjusted for inflation)</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596684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E330A-90EB-5874-9073-FF82FD095F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2E08DB-4A6B-2A58-B9B3-454DD66839D1}"/>
              </a:ext>
            </a:extLst>
          </p:cNvPr>
          <p:cNvSpPr>
            <a:spLocks noGrp="1"/>
          </p:cNvSpPr>
          <p:nvPr>
            <p:ph type="title"/>
          </p:nvPr>
        </p:nvSpPr>
        <p:spPr>
          <a:xfrm>
            <a:off x="435894" y="702156"/>
            <a:ext cx="8272212" cy="921189"/>
          </a:xfrm>
        </p:spPr>
        <p:txBody>
          <a:bodyPr anchor="t">
            <a:noAutofit/>
          </a:bodyPr>
          <a:lstStyle/>
          <a:p>
            <a:r>
              <a:rPr lang="en-US" sz="1400" dirty="0"/>
              <a:t>Common Trust (for general needs of minor children and young adult children, if any). Until what age do you want to provide for the general health, education, maintenance, and support of children without those funds being limited to certain purposes and without those distributions being allocated as part of the child’s separate trust (typically age 21 to 25): </a:t>
            </a:r>
            <a:r>
              <a:rPr lang="en-US" sz="1400" dirty="0">
                <a:solidFill>
                  <a:schemeClr val="tx1"/>
                </a:solidFill>
              </a:rPr>
              <a:t>_________________________</a:t>
            </a:r>
          </a:p>
        </p:txBody>
      </p:sp>
      <p:sp>
        <p:nvSpPr>
          <p:cNvPr id="3" name="Content Placeholder 2">
            <a:extLst>
              <a:ext uri="{FF2B5EF4-FFF2-40B4-BE49-F238E27FC236}">
                <a16:creationId xmlns:a16="http://schemas.microsoft.com/office/drawing/2014/main" id="{6AC6F528-142C-85CB-8D7F-E33F26ED1F70}"/>
              </a:ext>
            </a:extLst>
          </p:cNvPr>
          <p:cNvSpPr>
            <a:spLocks noGrp="1"/>
          </p:cNvSpPr>
          <p:nvPr>
            <p:ph idx="1"/>
          </p:nvPr>
        </p:nvSpPr>
        <p:spPr>
          <a:xfrm>
            <a:off x="600076" y="2314578"/>
            <a:ext cx="7943849" cy="1498003"/>
          </a:xfrm>
        </p:spPr>
        <p:txBody>
          <a:bodyPr>
            <a:normAutofit/>
          </a:bodyPr>
          <a:lstStyle/>
          <a:p>
            <a:pPr marL="214313" indent="-214313">
              <a:buFont typeface="Wingdings" pitchFamily="2" charset="2"/>
              <a:buChar char="q"/>
            </a:pPr>
            <a:r>
              <a:rPr lang="en-US" sz="1400" dirty="0"/>
              <a:t>Counsel of children (with their heirs selecting replacements on death)</a:t>
            </a:r>
          </a:p>
          <a:p>
            <a:pPr marL="214313" indent="-214313">
              <a:buFont typeface="Wingdings" pitchFamily="2" charset="2"/>
              <a:buChar char="q"/>
            </a:pPr>
            <a:r>
              <a:rPr lang="en-US" sz="1400" dirty="0"/>
              <a:t>Professionals (CPA/Attorney/Certified Financial Planner)</a:t>
            </a:r>
          </a:p>
          <a:p>
            <a:pPr marL="214313" indent="-214313">
              <a:buFont typeface="Wingdings" pitchFamily="2" charset="2"/>
              <a:buChar char="q"/>
            </a:pPr>
            <a:r>
              <a:rPr lang="en-US" sz="1400" dirty="0"/>
              <a:t>Combination of Counsel of children and Professionals</a:t>
            </a:r>
          </a:p>
          <a:p>
            <a:pPr marL="214313" indent="-214313">
              <a:buFont typeface="Wingdings" pitchFamily="2" charset="2"/>
              <a:buChar char="q"/>
            </a:pPr>
            <a:r>
              <a:rPr lang="en-US" sz="1400" dirty="0"/>
              <a:t>Trust Company: ___________________________________</a:t>
            </a:r>
          </a:p>
          <a:p>
            <a:pPr lvl="1" indent="0">
              <a:buNone/>
            </a:pPr>
            <a:endParaRPr lang="en-US" sz="1400" dirty="0"/>
          </a:p>
          <a:p>
            <a:pPr lvl="1" indent="0">
              <a:buNone/>
            </a:pPr>
            <a:endParaRPr lang="en-US" sz="1400" dirty="0"/>
          </a:p>
        </p:txBody>
      </p:sp>
      <p:sp>
        <p:nvSpPr>
          <p:cNvPr id="4" name="Footer Placeholder 3">
            <a:extLst>
              <a:ext uri="{FF2B5EF4-FFF2-40B4-BE49-F238E27FC236}">
                <a16:creationId xmlns:a16="http://schemas.microsoft.com/office/drawing/2014/main" id="{C3AA2E16-0219-FE01-C021-D464AFD791CA}"/>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A7667CEE-D682-6B0A-6B27-E3F9C87FD8C9}"/>
              </a:ext>
            </a:extLst>
          </p:cNvPr>
          <p:cNvSpPr>
            <a:spLocks noGrp="1"/>
          </p:cNvSpPr>
          <p:nvPr>
            <p:ph type="sldNum" sz="quarter" idx="12"/>
          </p:nvPr>
        </p:nvSpPr>
        <p:spPr/>
        <p:txBody>
          <a:bodyPr/>
          <a:lstStyle/>
          <a:p>
            <a:fld id="{7B1C8017-057C-B04E-8E0B-1595DCAD0A4D}" type="slidenum">
              <a:rPr lang="en-US" smtClean="0"/>
              <a:t>2</a:t>
            </a:fld>
            <a:endParaRPr lang="en-US"/>
          </a:p>
        </p:txBody>
      </p:sp>
      <p:sp>
        <p:nvSpPr>
          <p:cNvPr id="7" name="Title 1">
            <a:extLst>
              <a:ext uri="{FF2B5EF4-FFF2-40B4-BE49-F238E27FC236}">
                <a16:creationId xmlns:a16="http://schemas.microsoft.com/office/drawing/2014/main" id="{41B66A81-6CF3-A6EB-B1B1-1CDDCFB1FF97}"/>
              </a:ext>
            </a:extLst>
          </p:cNvPr>
          <p:cNvSpPr txBox="1">
            <a:spLocks/>
          </p:cNvSpPr>
          <p:nvPr/>
        </p:nvSpPr>
        <p:spPr>
          <a:xfrm>
            <a:off x="435893" y="3982626"/>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Notes</a:t>
            </a:r>
          </a:p>
        </p:txBody>
      </p:sp>
      <p:sp>
        <p:nvSpPr>
          <p:cNvPr id="5" name="Title 1">
            <a:extLst>
              <a:ext uri="{FF2B5EF4-FFF2-40B4-BE49-F238E27FC236}">
                <a16:creationId xmlns:a16="http://schemas.microsoft.com/office/drawing/2014/main" id="{AD480B21-D072-A9EE-3A47-7D882D468677}"/>
              </a:ext>
            </a:extLst>
          </p:cNvPr>
          <p:cNvSpPr txBox="1">
            <a:spLocks/>
          </p:cNvSpPr>
          <p:nvPr/>
        </p:nvSpPr>
        <p:spPr>
          <a:xfrm>
            <a:off x="435893" y="2009114"/>
            <a:ext cx="8272212" cy="424586"/>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After the death of you (and your spouse), who will be the Trustee(s) of the EPT? [Chapter 8]</a:t>
            </a:r>
          </a:p>
        </p:txBody>
      </p:sp>
    </p:spTree>
    <p:extLst>
      <p:ext uri="{BB962C8B-B14F-4D97-AF65-F5344CB8AC3E}">
        <p14:creationId xmlns:p14="http://schemas.microsoft.com/office/powerpoint/2010/main" val="20326665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19964-6E41-822F-6052-5CAFF0988BD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7F0853C0-3430-B6A2-A287-94EF5D80A181}"/>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44B7A85A-90CD-F3F4-F618-9F9916B057A6}"/>
              </a:ext>
            </a:extLst>
          </p:cNvPr>
          <p:cNvSpPr>
            <a:spLocks noGrp="1"/>
          </p:cNvSpPr>
          <p:nvPr>
            <p:ph type="sldNum" sz="quarter" idx="12"/>
          </p:nvPr>
        </p:nvSpPr>
        <p:spPr/>
        <p:txBody>
          <a:bodyPr/>
          <a:lstStyle/>
          <a:p>
            <a:fld id="{7B1C8017-057C-B04E-8E0B-1595DCAD0A4D}" type="slidenum">
              <a:rPr lang="en-US" smtClean="0"/>
              <a:t>29</a:t>
            </a:fld>
            <a:endParaRPr lang="en-US"/>
          </a:p>
        </p:txBody>
      </p:sp>
      <p:sp>
        <p:nvSpPr>
          <p:cNvPr id="12" name="Title 1">
            <a:extLst>
              <a:ext uri="{FF2B5EF4-FFF2-40B4-BE49-F238E27FC236}">
                <a16:creationId xmlns:a16="http://schemas.microsoft.com/office/drawing/2014/main" id="{5BC99E2E-FA5C-BFD3-D3EF-802C6B43ED4D}"/>
              </a:ext>
            </a:extLst>
          </p:cNvPr>
          <p:cNvSpPr txBox="1">
            <a:spLocks/>
          </p:cNvSpPr>
          <p:nvPr/>
        </p:nvSpPr>
        <p:spPr>
          <a:xfrm>
            <a:off x="435894" y="1980956"/>
            <a:ext cx="8272212" cy="902921"/>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Are there any other provisions or restrictions you would like to include in providing for the cost of weddings?</a:t>
            </a:r>
          </a:p>
        </p:txBody>
      </p:sp>
      <p:sp>
        <p:nvSpPr>
          <p:cNvPr id="13" name="Title 1">
            <a:extLst>
              <a:ext uri="{FF2B5EF4-FFF2-40B4-BE49-F238E27FC236}">
                <a16:creationId xmlns:a16="http://schemas.microsoft.com/office/drawing/2014/main" id="{4A0E7A65-6A3B-AC02-53A5-BD6224EC1153}"/>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Do you want to include any religious condition(s) for receiving EPT funds for weddings?</a:t>
            </a:r>
          </a:p>
        </p:txBody>
      </p:sp>
      <p:sp>
        <p:nvSpPr>
          <p:cNvPr id="14" name="Content Placeholder 2">
            <a:extLst>
              <a:ext uri="{FF2B5EF4-FFF2-40B4-BE49-F238E27FC236}">
                <a16:creationId xmlns:a16="http://schemas.microsoft.com/office/drawing/2014/main" id="{D1FA27BA-A410-F932-EA61-D5D1A882B77D}"/>
              </a:ext>
            </a:extLst>
          </p:cNvPr>
          <p:cNvSpPr txBox="1">
            <a:spLocks/>
          </p:cNvSpPr>
          <p:nvPr/>
        </p:nvSpPr>
        <p:spPr>
          <a:xfrm>
            <a:off x="600075" y="1039081"/>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please specify: _____________________________________________________________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1163556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1B4DF-ED31-BDE9-1744-8BBF4F2DD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CBD2EF-510F-1F9A-6FBE-A9B97AEEEC01}"/>
              </a:ext>
            </a:extLst>
          </p:cNvPr>
          <p:cNvSpPr>
            <a:spLocks noGrp="1"/>
          </p:cNvSpPr>
          <p:nvPr>
            <p:ph type="title"/>
          </p:nvPr>
        </p:nvSpPr>
        <p:spPr>
          <a:xfrm>
            <a:off x="435895" y="5521176"/>
            <a:ext cx="8272212" cy="425054"/>
          </a:xfrm>
        </p:spPr>
        <p:txBody>
          <a:bodyPr/>
          <a:lstStyle/>
          <a:p>
            <a:r>
              <a:rPr lang="en-US" dirty="0"/>
              <a:t>Section 10 | Family Reunions/Enrichment</a:t>
            </a:r>
          </a:p>
        </p:txBody>
      </p:sp>
      <p:sp>
        <p:nvSpPr>
          <p:cNvPr id="5" name="Footer Placeholder 4">
            <a:extLst>
              <a:ext uri="{FF2B5EF4-FFF2-40B4-BE49-F238E27FC236}">
                <a16:creationId xmlns:a16="http://schemas.microsoft.com/office/drawing/2014/main" id="{AE5D12B2-1843-371D-9C77-8A2E7EFF3C95}"/>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D253E318-E299-0BC7-ABCA-183A98C1A5FF}"/>
              </a:ext>
            </a:extLst>
          </p:cNvPr>
          <p:cNvSpPr>
            <a:spLocks noGrp="1"/>
          </p:cNvSpPr>
          <p:nvPr>
            <p:ph type="sldNum" sz="quarter" idx="12"/>
          </p:nvPr>
        </p:nvSpPr>
        <p:spPr/>
        <p:txBody>
          <a:bodyPr/>
          <a:lstStyle/>
          <a:p>
            <a:fld id="{7B1C8017-057C-B04E-8E0B-1595DCAD0A4D}" type="slidenum">
              <a:rPr lang="en-US" smtClean="0"/>
              <a:t>30</a:t>
            </a:fld>
            <a:endParaRPr lang="en-US"/>
          </a:p>
        </p:txBody>
      </p:sp>
      <p:sp>
        <p:nvSpPr>
          <p:cNvPr id="10" name="Title 1">
            <a:extLst>
              <a:ext uri="{FF2B5EF4-FFF2-40B4-BE49-F238E27FC236}">
                <a16:creationId xmlns:a16="http://schemas.microsoft.com/office/drawing/2014/main" id="{6871FEAD-A26A-8CD5-3111-96E560E80AEA}"/>
              </a:ext>
            </a:extLst>
          </p:cNvPr>
          <p:cNvSpPr txBox="1">
            <a:spLocks/>
          </p:cNvSpPr>
          <p:nvPr/>
        </p:nvSpPr>
        <p:spPr>
          <a:xfrm>
            <a:off x="435894" y="702157"/>
            <a:ext cx="8272212" cy="29418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Do you want the EPT to cover the costs of a family reunion?</a:t>
            </a:r>
          </a:p>
        </p:txBody>
      </p:sp>
      <p:sp>
        <p:nvSpPr>
          <p:cNvPr id="11" name="Picture Placeholder 2">
            <a:extLst>
              <a:ext uri="{FF2B5EF4-FFF2-40B4-BE49-F238E27FC236}">
                <a16:creationId xmlns:a16="http://schemas.microsoft.com/office/drawing/2014/main" id="{44883F85-3AD4-421C-5212-D26A5A28FE89}"/>
              </a:ext>
            </a:extLst>
          </p:cNvPr>
          <p:cNvSpPr txBox="1">
            <a:spLocks/>
          </p:cNvSpPr>
          <p:nvPr/>
        </p:nvSpPr>
        <p:spPr>
          <a:xfrm>
            <a:off x="571621" y="949178"/>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a:t>
            </a:r>
          </a:p>
        </p:txBody>
      </p:sp>
      <p:sp>
        <p:nvSpPr>
          <p:cNvPr id="15" name="Picture Placeholder 2">
            <a:extLst>
              <a:ext uri="{FF2B5EF4-FFF2-40B4-BE49-F238E27FC236}">
                <a16:creationId xmlns:a16="http://schemas.microsoft.com/office/drawing/2014/main" id="{F46D431B-D5E6-2574-957D-02EE0D4D75BD}"/>
              </a:ext>
            </a:extLst>
          </p:cNvPr>
          <p:cNvSpPr txBox="1">
            <a:spLocks/>
          </p:cNvSpPr>
          <p:nvPr/>
        </p:nvSpPr>
        <p:spPr>
          <a:xfrm>
            <a:off x="4414958" y="949178"/>
            <a:ext cx="4391110"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
        <p:nvSpPr>
          <p:cNvPr id="16" name="Title 1">
            <a:extLst>
              <a:ext uri="{FF2B5EF4-FFF2-40B4-BE49-F238E27FC236}">
                <a16:creationId xmlns:a16="http://schemas.microsoft.com/office/drawing/2014/main" id="{5FFDD799-644B-7FE4-F2DC-F64FB6B4DB7C}"/>
              </a:ext>
            </a:extLst>
          </p:cNvPr>
          <p:cNvSpPr txBox="1">
            <a:spLocks/>
          </p:cNvSpPr>
          <p:nvPr/>
        </p:nvSpPr>
        <p:spPr>
          <a:xfrm>
            <a:off x="435894" y="2533855"/>
            <a:ext cx="8272212" cy="3857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to limit the geographical area the family union can be held?</a:t>
            </a:r>
          </a:p>
        </p:txBody>
      </p:sp>
      <p:sp>
        <p:nvSpPr>
          <p:cNvPr id="19" name="Content Placeholder 2">
            <a:extLst>
              <a:ext uri="{FF2B5EF4-FFF2-40B4-BE49-F238E27FC236}">
                <a16:creationId xmlns:a16="http://schemas.microsoft.com/office/drawing/2014/main" id="{2A9431DD-AB14-34BF-DE36-4AAD5AE0D95A}"/>
              </a:ext>
            </a:extLst>
          </p:cNvPr>
          <p:cNvSpPr txBox="1">
            <a:spLocks/>
          </p:cNvSpPr>
          <p:nvPr/>
        </p:nvSpPr>
        <p:spPr>
          <a:xfrm>
            <a:off x="600075" y="2872181"/>
            <a:ext cx="7943850" cy="636611"/>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what country(s), state(s), or area(s)? ___________________________________________</a:t>
            </a:r>
          </a:p>
          <a:p>
            <a:pPr marL="214313" indent="-214313">
              <a:buFont typeface="Wingdings" pitchFamily="2" charset="2"/>
              <a:buChar char="q"/>
            </a:pPr>
            <a:r>
              <a:rPr lang="en-US" sz="1400" dirty="0"/>
              <a:t>No</a:t>
            </a:r>
          </a:p>
        </p:txBody>
      </p:sp>
      <p:sp>
        <p:nvSpPr>
          <p:cNvPr id="22" name="Title 1">
            <a:extLst>
              <a:ext uri="{FF2B5EF4-FFF2-40B4-BE49-F238E27FC236}">
                <a16:creationId xmlns:a16="http://schemas.microsoft.com/office/drawing/2014/main" id="{93EEAD22-51C6-C6CF-93AD-94A06836501B}"/>
              </a:ext>
            </a:extLst>
          </p:cNvPr>
          <p:cNvSpPr txBox="1">
            <a:spLocks/>
          </p:cNvSpPr>
          <p:nvPr/>
        </p:nvSpPr>
        <p:spPr>
          <a:xfrm>
            <a:off x="435893" y="1636434"/>
            <a:ext cx="8272212" cy="29418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How often do you want to have the family reunions held?</a:t>
            </a:r>
          </a:p>
        </p:txBody>
      </p:sp>
      <p:sp>
        <p:nvSpPr>
          <p:cNvPr id="23" name="Picture Placeholder 2">
            <a:extLst>
              <a:ext uri="{FF2B5EF4-FFF2-40B4-BE49-F238E27FC236}">
                <a16:creationId xmlns:a16="http://schemas.microsoft.com/office/drawing/2014/main" id="{285D52DD-7E66-7710-CA71-002992ECBF14}"/>
              </a:ext>
            </a:extLst>
          </p:cNvPr>
          <p:cNvSpPr txBox="1">
            <a:spLocks/>
          </p:cNvSpPr>
          <p:nvPr/>
        </p:nvSpPr>
        <p:spPr>
          <a:xfrm>
            <a:off x="588730" y="1903801"/>
            <a:ext cx="7955195"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algn="l"/>
            <a:r>
              <a:rPr lang="en-US" sz="1350" dirty="0">
                <a:solidFill>
                  <a:schemeClr val="tx1"/>
                </a:solidFill>
              </a:rPr>
              <a:t>Every ________________ years</a:t>
            </a:r>
          </a:p>
        </p:txBody>
      </p:sp>
      <p:sp>
        <p:nvSpPr>
          <p:cNvPr id="25" name="Title 1">
            <a:extLst>
              <a:ext uri="{FF2B5EF4-FFF2-40B4-BE49-F238E27FC236}">
                <a16:creationId xmlns:a16="http://schemas.microsoft.com/office/drawing/2014/main" id="{BE202788-0422-E3FC-F9D0-3F4881864EE6}"/>
              </a:ext>
            </a:extLst>
          </p:cNvPr>
          <p:cNvSpPr txBox="1">
            <a:spLocks/>
          </p:cNvSpPr>
          <p:nvPr/>
        </p:nvSpPr>
        <p:spPr>
          <a:xfrm>
            <a:off x="435893" y="3836175"/>
            <a:ext cx="8272212" cy="29418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Do you want a limit on the cost the EPT will reimburse for family reunions?</a:t>
            </a:r>
          </a:p>
        </p:txBody>
      </p:sp>
      <p:sp>
        <p:nvSpPr>
          <p:cNvPr id="28" name="Content Placeholder 2">
            <a:extLst>
              <a:ext uri="{FF2B5EF4-FFF2-40B4-BE49-F238E27FC236}">
                <a16:creationId xmlns:a16="http://schemas.microsoft.com/office/drawing/2014/main" id="{4D20AC17-0BDE-0945-243A-A755B79A5126}"/>
              </a:ext>
            </a:extLst>
          </p:cNvPr>
          <p:cNvSpPr txBox="1">
            <a:spLocks/>
          </p:cNvSpPr>
          <p:nvPr/>
        </p:nvSpPr>
        <p:spPr>
          <a:xfrm>
            <a:off x="600075" y="4162530"/>
            <a:ext cx="7943850" cy="102004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 ______________ (adjusted for inflation)</a:t>
            </a:r>
          </a:p>
          <a:p>
            <a:pPr marL="214313" indent="-214313">
              <a:buFont typeface="Wingdings" pitchFamily="2" charset="2"/>
              <a:buChar char="q"/>
            </a:pPr>
            <a:r>
              <a:rPr lang="en-US" sz="1400" dirty="0"/>
              <a:t>Yes, ___________% of total cost</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26678603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3983C-7B00-8C7D-14D7-C7CA50299271}"/>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C694245C-F8E8-D899-0BCA-8FB7AD0E497E}"/>
              </a:ext>
            </a:extLst>
          </p:cNvPr>
          <p:cNvSpPr>
            <a:spLocks noGrp="1"/>
          </p:cNvSpPr>
          <p:nvPr>
            <p:ph type="ftr" sz="quarter" idx="11"/>
          </p:nvPr>
        </p:nvSpPr>
        <p:spPr/>
        <p:txBody>
          <a:bodyPr/>
          <a:lstStyle/>
          <a:p>
            <a:r>
              <a:rPr lang="en-US" dirty="0"/>
              <a:t>Trust Structure Questionnaire</a:t>
            </a:r>
          </a:p>
        </p:txBody>
      </p:sp>
      <p:sp>
        <p:nvSpPr>
          <p:cNvPr id="6" name="Slide Number Placeholder 5">
            <a:extLst>
              <a:ext uri="{FF2B5EF4-FFF2-40B4-BE49-F238E27FC236}">
                <a16:creationId xmlns:a16="http://schemas.microsoft.com/office/drawing/2014/main" id="{81D319B1-5809-A85B-6980-56BDF206E190}"/>
              </a:ext>
            </a:extLst>
          </p:cNvPr>
          <p:cNvSpPr>
            <a:spLocks noGrp="1"/>
          </p:cNvSpPr>
          <p:nvPr>
            <p:ph type="sldNum" sz="quarter" idx="12"/>
          </p:nvPr>
        </p:nvSpPr>
        <p:spPr/>
        <p:txBody>
          <a:bodyPr/>
          <a:lstStyle/>
          <a:p>
            <a:fld id="{7B1C8017-057C-B04E-8E0B-1595DCAD0A4D}" type="slidenum">
              <a:rPr lang="en-US" smtClean="0"/>
              <a:t>31</a:t>
            </a:fld>
            <a:endParaRPr lang="en-US"/>
          </a:p>
        </p:txBody>
      </p:sp>
      <p:sp>
        <p:nvSpPr>
          <p:cNvPr id="13" name="Title 1">
            <a:extLst>
              <a:ext uri="{FF2B5EF4-FFF2-40B4-BE49-F238E27FC236}">
                <a16:creationId xmlns:a16="http://schemas.microsoft.com/office/drawing/2014/main" id="{38CF8CB5-D8B7-4CE8-B459-5AF2682FE027}"/>
              </a:ext>
            </a:extLst>
          </p:cNvPr>
          <p:cNvSpPr txBox="1">
            <a:spLocks/>
          </p:cNvSpPr>
          <p:nvPr/>
        </p:nvSpPr>
        <p:spPr>
          <a:xfrm>
            <a:off x="435894" y="1980956"/>
            <a:ext cx="8272212" cy="325727"/>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6. Do you want to provide funds for any of the following?</a:t>
            </a:r>
          </a:p>
        </p:txBody>
      </p:sp>
      <p:sp>
        <p:nvSpPr>
          <p:cNvPr id="14" name="Content Placeholder 2">
            <a:extLst>
              <a:ext uri="{FF2B5EF4-FFF2-40B4-BE49-F238E27FC236}">
                <a16:creationId xmlns:a16="http://schemas.microsoft.com/office/drawing/2014/main" id="{9A8D8B5C-7BAD-5AAE-2593-80E9945CF6B5}"/>
              </a:ext>
            </a:extLst>
          </p:cNvPr>
          <p:cNvSpPr txBox="1">
            <a:spLocks/>
          </p:cNvSpPr>
          <p:nvPr/>
        </p:nvSpPr>
        <p:spPr>
          <a:xfrm>
            <a:off x="600075" y="2306683"/>
            <a:ext cx="7943850" cy="1618203"/>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Premarital counseling</a:t>
            </a:r>
          </a:p>
          <a:p>
            <a:pPr marL="214313" indent="-214313">
              <a:buFont typeface="Wingdings" pitchFamily="2" charset="2"/>
              <a:buChar char="q"/>
            </a:pPr>
            <a:r>
              <a:rPr lang="en-US" sz="1400" dirty="0"/>
              <a:t>Parenting counseling on education</a:t>
            </a:r>
          </a:p>
          <a:p>
            <a:pPr marL="214313" indent="-214313">
              <a:buFont typeface="Wingdings" pitchFamily="2" charset="2"/>
              <a:buChar char="q"/>
            </a:pPr>
            <a:r>
              <a:rPr lang="en-US" sz="1400" dirty="0"/>
              <a:t>Pre-college counseling or entrance exam preparation</a:t>
            </a:r>
          </a:p>
          <a:p>
            <a:pPr marL="214313" indent="-214313">
              <a:buFont typeface="Wingdings" pitchFamily="2" charset="2"/>
              <a:buChar char="q"/>
            </a:pPr>
            <a:r>
              <a:rPr lang="en-US" sz="1400" dirty="0"/>
              <a:t>Music lessons</a:t>
            </a:r>
          </a:p>
          <a:p>
            <a:pPr marL="214313" indent="-214313">
              <a:buFont typeface="Wingdings" pitchFamily="2" charset="2"/>
              <a:buChar char="q"/>
            </a:pPr>
            <a:r>
              <a:rPr lang="en-US" sz="1400" dirty="0"/>
              <a:t>Other: ________________________________________</a:t>
            </a:r>
          </a:p>
        </p:txBody>
      </p:sp>
      <p:sp>
        <p:nvSpPr>
          <p:cNvPr id="15" name="Title 1">
            <a:extLst>
              <a:ext uri="{FF2B5EF4-FFF2-40B4-BE49-F238E27FC236}">
                <a16:creationId xmlns:a16="http://schemas.microsoft.com/office/drawing/2014/main" id="{04440EA6-A09F-CA5A-EE99-701734E2B098}"/>
              </a:ext>
            </a:extLst>
          </p:cNvPr>
          <p:cNvSpPr txBox="1">
            <a:spLocks/>
          </p:cNvSpPr>
          <p:nvPr/>
        </p:nvSpPr>
        <p:spPr>
          <a:xfrm>
            <a:off x="435894" y="721739"/>
            <a:ext cx="8272212" cy="319270"/>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Do you want to provide funds for genealogical research?</a:t>
            </a:r>
          </a:p>
        </p:txBody>
      </p:sp>
      <p:sp>
        <p:nvSpPr>
          <p:cNvPr id="16" name="Content Placeholder 2">
            <a:extLst>
              <a:ext uri="{FF2B5EF4-FFF2-40B4-BE49-F238E27FC236}">
                <a16:creationId xmlns:a16="http://schemas.microsoft.com/office/drawing/2014/main" id="{292B3520-242A-5F7B-087A-7A0584EFF02C}"/>
              </a:ext>
            </a:extLst>
          </p:cNvPr>
          <p:cNvSpPr txBox="1">
            <a:spLocks/>
          </p:cNvSpPr>
          <p:nvPr/>
        </p:nvSpPr>
        <p:spPr>
          <a:xfrm>
            <a:off x="600075" y="1039081"/>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how much? $ _______________________</a:t>
            </a:r>
          </a:p>
          <a:p>
            <a:pPr marL="214313" indent="-214313">
              <a:buFont typeface="Wingdings" pitchFamily="2" charset="2"/>
              <a:buChar char="q"/>
            </a:pPr>
            <a:r>
              <a:rPr lang="en-US" sz="1400" dirty="0"/>
              <a:t>No</a:t>
            </a:r>
          </a:p>
        </p:txBody>
      </p:sp>
      <p:sp>
        <p:nvSpPr>
          <p:cNvPr id="17" name="Title 1">
            <a:extLst>
              <a:ext uri="{FF2B5EF4-FFF2-40B4-BE49-F238E27FC236}">
                <a16:creationId xmlns:a16="http://schemas.microsoft.com/office/drawing/2014/main" id="{DDCD54AE-8B90-5F7A-4E54-94B067AB076B}"/>
              </a:ext>
            </a:extLst>
          </p:cNvPr>
          <p:cNvSpPr txBox="1">
            <a:spLocks/>
          </p:cNvSpPr>
          <p:nvPr/>
        </p:nvSpPr>
        <p:spPr>
          <a:xfrm>
            <a:off x="435894" y="4250674"/>
            <a:ext cx="8272212" cy="799628"/>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7. Are there any other provisions or restrictions you would like to include in providing for family enrichment?</a:t>
            </a:r>
          </a:p>
        </p:txBody>
      </p:sp>
    </p:spTree>
    <p:extLst>
      <p:ext uri="{BB962C8B-B14F-4D97-AF65-F5344CB8AC3E}">
        <p14:creationId xmlns:p14="http://schemas.microsoft.com/office/powerpoint/2010/main" val="35437111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A9DE2-6A43-9F3B-BB43-62990C7582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D2700D-D4BD-8CEC-9C07-C64E057C7DB2}"/>
              </a:ext>
            </a:extLst>
          </p:cNvPr>
          <p:cNvSpPr>
            <a:spLocks noGrp="1"/>
          </p:cNvSpPr>
          <p:nvPr>
            <p:ph type="title"/>
          </p:nvPr>
        </p:nvSpPr>
        <p:spPr>
          <a:xfrm>
            <a:off x="435895" y="5526758"/>
            <a:ext cx="8272212" cy="425054"/>
          </a:xfrm>
        </p:spPr>
        <p:txBody>
          <a:bodyPr/>
          <a:lstStyle/>
          <a:p>
            <a:r>
              <a:rPr lang="en-US" dirty="0"/>
              <a:t>Section 11 | Vacations</a:t>
            </a:r>
          </a:p>
        </p:txBody>
      </p:sp>
      <p:sp>
        <p:nvSpPr>
          <p:cNvPr id="5" name="Footer Placeholder 4">
            <a:extLst>
              <a:ext uri="{FF2B5EF4-FFF2-40B4-BE49-F238E27FC236}">
                <a16:creationId xmlns:a16="http://schemas.microsoft.com/office/drawing/2014/main" id="{12701B5F-E690-029A-3D3E-9758ED9B9585}"/>
              </a:ext>
            </a:extLst>
          </p:cNvPr>
          <p:cNvSpPr>
            <a:spLocks noGrp="1"/>
          </p:cNvSpPr>
          <p:nvPr>
            <p:ph type="ftr" sz="quarter" idx="11"/>
          </p:nvPr>
        </p:nvSpPr>
        <p:spPr/>
        <p:txBody>
          <a:bodyPr/>
          <a:lstStyle/>
          <a:p>
            <a:r>
              <a:rPr lang="en-US"/>
              <a:t>Trust Structure Questionnaire</a:t>
            </a:r>
          </a:p>
        </p:txBody>
      </p:sp>
      <p:sp>
        <p:nvSpPr>
          <p:cNvPr id="6" name="Slide Number Placeholder 5">
            <a:extLst>
              <a:ext uri="{FF2B5EF4-FFF2-40B4-BE49-F238E27FC236}">
                <a16:creationId xmlns:a16="http://schemas.microsoft.com/office/drawing/2014/main" id="{0B4E2F7B-0A57-B02B-7B4C-0E7FA8088A6E}"/>
              </a:ext>
            </a:extLst>
          </p:cNvPr>
          <p:cNvSpPr>
            <a:spLocks noGrp="1"/>
          </p:cNvSpPr>
          <p:nvPr>
            <p:ph type="sldNum" sz="quarter" idx="12"/>
          </p:nvPr>
        </p:nvSpPr>
        <p:spPr/>
        <p:txBody>
          <a:bodyPr/>
          <a:lstStyle/>
          <a:p>
            <a:fld id="{7B1C8017-057C-B04E-8E0B-1595DCAD0A4D}" type="slidenum">
              <a:rPr lang="en-US" smtClean="0"/>
              <a:t>32</a:t>
            </a:fld>
            <a:endParaRPr lang="en-US"/>
          </a:p>
        </p:txBody>
      </p:sp>
      <p:sp>
        <p:nvSpPr>
          <p:cNvPr id="7" name="Title 1">
            <a:extLst>
              <a:ext uri="{FF2B5EF4-FFF2-40B4-BE49-F238E27FC236}">
                <a16:creationId xmlns:a16="http://schemas.microsoft.com/office/drawing/2014/main" id="{5255F7FF-949A-8877-61E2-DFF1C63DB21B}"/>
              </a:ext>
            </a:extLst>
          </p:cNvPr>
          <p:cNvSpPr txBox="1">
            <a:spLocks/>
          </p:cNvSpPr>
          <p:nvPr/>
        </p:nvSpPr>
        <p:spPr>
          <a:xfrm>
            <a:off x="435894" y="2142699"/>
            <a:ext cx="8272212" cy="802139"/>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2. If a family does not elect to receive reimbursements for a vacation one year, can those funds that</a:t>
            </a:r>
          </a:p>
        </p:txBody>
      </p:sp>
      <p:sp>
        <p:nvSpPr>
          <p:cNvPr id="8" name="Title 1">
            <a:extLst>
              <a:ext uri="{FF2B5EF4-FFF2-40B4-BE49-F238E27FC236}">
                <a16:creationId xmlns:a16="http://schemas.microsoft.com/office/drawing/2014/main" id="{0ECCE307-EDE1-97C2-69C9-6ABEC792DFB0}"/>
              </a:ext>
            </a:extLst>
          </p:cNvPr>
          <p:cNvSpPr txBox="1">
            <a:spLocks/>
          </p:cNvSpPr>
          <p:nvPr/>
        </p:nvSpPr>
        <p:spPr>
          <a:xfrm>
            <a:off x="435894" y="721739"/>
            <a:ext cx="8272212" cy="680804"/>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1. Do you want to place a limit on how much a family can be reimbursed by the EPT for a family vacation? </a:t>
            </a:r>
          </a:p>
        </p:txBody>
      </p:sp>
      <p:sp>
        <p:nvSpPr>
          <p:cNvPr id="10" name="Content Placeholder 2">
            <a:extLst>
              <a:ext uri="{FF2B5EF4-FFF2-40B4-BE49-F238E27FC236}">
                <a16:creationId xmlns:a16="http://schemas.microsoft.com/office/drawing/2014/main" id="{13F83D1D-32BD-BF19-7EC2-838444DCEA57}"/>
              </a:ext>
            </a:extLst>
          </p:cNvPr>
          <p:cNvSpPr txBox="1">
            <a:spLocks/>
          </p:cNvSpPr>
          <p:nvPr/>
        </p:nvSpPr>
        <p:spPr>
          <a:xfrm>
            <a:off x="600075" y="1200824"/>
            <a:ext cx="7943850" cy="680805"/>
          </a:xfrm>
          <a:prstGeom prst="rect">
            <a:avLst/>
          </a:prstGeom>
        </p:spPr>
        <p:txBody>
          <a:bodyPr vert="horz" lIns="91440" tIns="45720" rIns="91440" bIns="45720" rtlCol="0" anchor="t">
            <a:normAutofit fontScale="92500"/>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do you want an annual limit? ________% the cost of the vacation or $ ____________________</a:t>
            </a:r>
          </a:p>
          <a:p>
            <a:pPr marL="214313" indent="-214313">
              <a:buFont typeface="Wingdings" pitchFamily="2" charset="2"/>
              <a:buChar char="q"/>
            </a:pPr>
            <a:r>
              <a:rPr lang="en-US" sz="1400" dirty="0"/>
              <a:t>No</a:t>
            </a:r>
          </a:p>
        </p:txBody>
      </p:sp>
      <p:sp>
        <p:nvSpPr>
          <p:cNvPr id="19" name="Title 1">
            <a:extLst>
              <a:ext uri="{FF2B5EF4-FFF2-40B4-BE49-F238E27FC236}">
                <a16:creationId xmlns:a16="http://schemas.microsoft.com/office/drawing/2014/main" id="{ED191D78-8B95-E495-7454-232000991EFC}"/>
              </a:ext>
            </a:extLst>
          </p:cNvPr>
          <p:cNvSpPr txBox="1">
            <a:spLocks/>
          </p:cNvSpPr>
          <p:nvPr/>
        </p:nvSpPr>
        <p:spPr>
          <a:xfrm>
            <a:off x="435894" y="3503036"/>
            <a:ext cx="8272212" cy="29418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3. Do you want to place geographical limits on where a family can vacation using funds from the EPT?</a:t>
            </a:r>
          </a:p>
        </p:txBody>
      </p:sp>
      <p:sp>
        <p:nvSpPr>
          <p:cNvPr id="22" name="Content Placeholder 2">
            <a:extLst>
              <a:ext uri="{FF2B5EF4-FFF2-40B4-BE49-F238E27FC236}">
                <a16:creationId xmlns:a16="http://schemas.microsoft.com/office/drawing/2014/main" id="{CC39E6CE-20F8-67CD-8332-513CB45E66C1}"/>
              </a:ext>
            </a:extLst>
          </p:cNvPr>
          <p:cNvSpPr txBox="1">
            <a:spLocks/>
          </p:cNvSpPr>
          <p:nvPr/>
        </p:nvSpPr>
        <p:spPr>
          <a:xfrm>
            <a:off x="571621" y="2389838"/>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a:t>
            </a:r>
          </a:p>
          <a:p>
            <a:pPr marL="214313" indent="-214313">
              <a:buFont typeface="Wingdings" pitchFamily="2" charset="2"/>
              <a:buChar char="q"/>
            </a:pPr>
            <a:r>
              <a:rPr lang="en-US" sz="1400" dirty="0"/>
              <a:t>No</a:t>
            </a:r>
          </a:p>
        </p:txBody>
      </p:sp>
      <p:sp>
        <p:nvSpPr>
          <p:cNvPr id="23" name="Content Placeholder 2">
            <a:extLst>
              <a:ext uri="{FF2B5EF4-FFF2-40B4-BE49-F238E27FC236}">
                <a16:creationId xmlns:a16="http://schemas.microsoft.com/office/drawing/2014/main" id="{21257F75-BA23-2494-587B-3BB43F284411}"/>
              </a:ext>
            </a:extLst>
          </p:cNvPr>
          <p:cNvSpPr txBox="1">
            <a:spLocks/>
          </p:cNvSpPr>
          <p:nvPr/>
        </p:nvSpPr>
        <p:spPr>
          <a:xfrm>
            <a:off x="571621" y="3807535"/>
            <a:ext cx="7943850" cy="680805"/>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Yes, if so, limited to: _________________________________________________________________</a:t>
            </a:r>
          </a:p>
          <a:p>
            <a:pPr marL="214313" indent="-214313">
              <a:buFont typeface="Wingdings" pitchFamily="2" charset="2"/>
              <a:buChar char="q"/>
            </a:pPr>
            <a:r>
              <a:rPr lang="en-US" sz="1400" dirty="0"/>
              <a:t>No</a:t>
            </a:r>
          </a:p>
        </p:txBody>
      </p:sp>
    </p:spTree>
    <p:extLst>
      <p:ext uri="{BB962C8B-B14F-4D97-AF65-F5344CB8AC3E}">
        <p14:creationId xmlns:p14="http://schemas.microsoft.com/office/powerpoint/2010/main" val="2875701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236CE-0B2C-3F62-1F16-88880A0D8C36}"/>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F9F848D3-5D34-C941-5BAB-277E0E530B01}"/>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3CD07CD1-EC8E-080B-C632-1F79817996E3}"/>
              </a:ext>
            </a:extLst>
          </p:cNvPr>
          <p:cNvSpPr>
            <a:spLocks noGrp="1"/>
          </p:cNvSpPr>
          <p:nvPr>
            <p:ph type="sldNum" sz="quarter" idx="12"/>
          </p:nvPr>
        </p:nvSpPr>
        <p:spPr/>
        <p:txBody>
          <a:bodyPr/>
          <a:lstStyle/>
          <a:p>
            <a:fld id="{7B1C8017-057C-B04E-8E0B-1595DCAD0A4D}" type="slidenum">
              <a:rPr lang="en-US" smtClean="0"/>
              <a:t>33</a:t>
            </a:fld>
            <a:endParaRPr lang="en-US"/>
          </a:p>
        </p:txBody>
      </p:sp>
      <p:sp>
        <p:nvSpPr>
          <p:cNvPr id="5" name="Title 1">
            <a:extLst>
              <a:ext uri="{FF2B5EF4-FFF2-40B4-BE49-F238E27FC236}">
                <a16:creationId xmlns:a16="http://schemas.microsoft.com/office/drawing/2014/main" id="{3BAD1A3B-6D4F-222B-E4FE-0796AD50A6F6}"/>
              </a:ext>
            </a:extLst>
          </p:cNvPr>
          <p:cNvSpPr txBox="1">
            <a:spLocks/>
          </p:cNvSpPr>
          <p:nvPr/>
        </p:nvSpPr>
        <p:spPr>
          <a:xfrm>
            <a:off x="435894" y="721739"/>
            <a:ext cx="8272212" cy="680804"/>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4. Are there any other provisions or restrictions you would like to include in providing for family vacations?</a:t>
            </a:r>
          </a:p>
        </p:txBody>
      </p:sp>
      <p:sp>
        <p:nvSpPr>
          <p:cNvPr id="8" name="Title 1">
            <a:extLst>
              <a:ext uri="{FF2B5EF4-FFF2-40B4-BE49-F238E27FC236}">
                <a16:creationId xmlns:a16="http://schemas.microsoft.com/office/drawing/2014/main" id="{F85853A4-98E3-00EA-2D4B-F81A1E6AC346}"/>
              </a:ext>
            </a:extLst>
          </p:cNvPr>
          <p:cNvSpPr txBox="1">
            <a:spLocks/>
          </p:cNvSpPr>
          <p:nvPr/>
        </p:nvSpPr>
        <p:spPr>
          <a:xfrm>
            <a:off x="435894" y="3503036"/>
            <a:ext cx="8272212" cy="294186"/>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Notes/comments</a:t>
            </a:r>
          </a:p>
        </p:txBody>
      </p:sp>
    </p:spTree>
    <p:extLst>
      <p:ext uri="{BB962C8B-B14F-4D97-AF65-F5344CB8AC3E}">
        <p14:creationId xmlns:p14="http://schemas.microsoft.com/office/powerpoint/2010/main" val="8205416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9AC52981-5887-E58F-DC9D-06BD746D826B}"/>
              </a:ext>
            </a:extLst>
          </p:cNvPr>
          <p:cNvSpPr>
            <a:spLocks noGrp="1"/>
          </p:cNvSpPr>
          <p:nvPr>
            <p:ph type="ftr" sz="quarter" idx="11"/>
          </p:nvPr>
        </p:nvSpPr>
        <p:spPr/>
        <p:txBody>
          <a:bodyPr/>
          <a:lstStyle/>
          <a:p>
            <a:r>
              <a:rPr lang="en-US"/>
              <a:t>Trust Structure Questionnaire</a:t>
            </a:r>
            <a:endParaRPr lang="en-US" dirty="0"/>
          </a:p>
        </p:txBody>
      </p:sp>
      <p:sp>
        <p:nvSpPr>
          <p:cNvPr id="5" name="Slide Number Placeholder 4">
            <a:extLst>
              <a:ext uri="{FF2B5EF4-FFF2-40B4-BE49-F238E27FC236}">
                <a16:creationId xmlns:a16="http://schemas.microsoft.com/office/drawing/2014/main" id="{1ECCA620-E1C0-76D4-BF37-175194FA2EE7}"/>
              </a:ext>
            </a:extLst>
          </p:cNvPr>
          <p:cNvSpPr>
            <a:spLocks noGrp="1"/>
          </p:cNvSpPr>
          <p:nvPr>
            <p:ph type="sldNum" sz="quarter" idx="12"/>
          </p:nvPr>
        </p:nvSpPr>
        <p:spPr/>
        <p:txBody>
          <a:bodyPr/>
          <a:lstStyle/>
          <a:p>
            <a:fld id="{7B1C8017-057C-B04E-8E0B-1595DCAD0A4D}" type="slidenum">
              <a:rPr lang="en-US" smtClean="0"/>
              <a:t>34</a:t>
            </a:fld>
            <a:endParaRPr lang="en-US"/>
          </a:p>
        </p:txBody>
      </p:sp>
      <p:sp>
        <p:nvSpPr>
          <p:cNvPr id="7" name="Title 1">
            <a:extLst>
              <a:ext uri="{FF2B5EF4-FFF2-40B4-BE49-F238E27FC236}">
                <a16:creationId xmlns:a16="http://schemas.microsoft.com/office/drawing/2014/main" id="{6D1E069D-927C-AA1D-73CC-CD4F6D76C724}"/>
              </a:ext>
            </a:extLst>
          </p:cNvPr>
          <p:cNvSpPr txBox="1">
            <a:spLocks/>
          </p:cNvSpPr>
          <p:nvPr/>
        </p:nvSpPr>
        <p:spPr>
          <a:xfrm>
            <a:off x="435894" y="721739"/>
            <a:ext cx="8272212" cy="680804"/>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General Notes/Comments</a:t>
            </a:r>
          </a:p>
        </p:txBody>
      </p:sp>
    </p:spTree>
    <p:extLst>
      <p:ext uri="{BB962C8B-B14F-4D97-AF65-F5344CB8AC3E}">
        <p14:creationId xmlns:p14="http://schemas.microsoft.com/office/powerpoint/2010/main" val="33303178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C3C3895-B226-883E-BF63-BCFDC4413332}"/>
              </a:ext>
            </a:extLst>
          </p:cNvPr>
          <p:cNvPicPr>
            <a:picLocks noChangeAspect="1"/>
          </p:cNvPicPr>
          <p:nvPr/>
        </p:nvPicPr>
        <p:blipFill>
          <a:blip r:embed="rId2"/>
          <a:stretch>
            <a:fillRect/>
          </a:stretch>
        </p:blipFill>
        <p:spPr>
          <a:xfrm>
            <a:off x="244466" y="3048155"/>
            <a:ext cx="4649172" cy="1480756"/>
          </a:xfrm>
          <a:prstGeom prst="rect">
            <a:avLst/>
          </a:prstGeom>
        </p:spPr>
      </p:pic>
      <p:sp>
        <p:nvSpPr>
          <p:cNvPr id="2" name="Text Placeholder 1">
            <a:extLst>
              <a:ext uri="{FF2B5EF4-FFF2-40B4-BE49-F238E27FC236}">
                <a16:creationId xmlns:a16="http://schemas.microsoft.com/office/drawing/2014/main" id="{050B61E5-E0EC-FBAD-ECBB-37EF10555637}"/>
              </a:ext>
            </a:extLst>
          </p:cNvPr>
          <p:cNvSpPr>
            <a:spLocks noGrp="1"/>
          </p:cNvSpPr>
          <p:nvPr>
            <p:ph type="body" idx="1"/>
          </p:nvPr>
        </p:nvSpPr>
        <p:spPr/>
        <p:txBody>
          <a:bodyPr/>
          <a:lstStyle/>
          <a:p>
            <a:r>
              <a:rPr lang="en-US" dirty="0"/>
              <a:t>Thank You</a:t>
            </a:r>
          </a:p>
        </p:txBody>
      </p:sp>
      <p:sp>
        <p:nvSpPr>
          <p:cNvPr id="3" name="Footer Placeholder 2">
            <a:extLst>
              <a:ext uri="{FF2B5EF4-FFF2-40B4-BE49-F238E27FC236}">
                <a16:creationId xmlns:a16="http://schemas.microsoft.com/office/drawing/2014/main" id="{0440E33E-431E-1126-9F6B-24972C8412BF}"/>
              </a:ext>
            </a:extLst>
          </p:cNvPr>
          <p:cNvSpPr>
            <a:spLocks noGrp="1"/>
          </p:cNvSpPr>
          <p:nvPr>
            <p:ph type="ftr" sz="quarter" idx="11"/>
          </p:nvPr>
        </p:nvSpPr>
        <p:spPr/>
        <p:txBody>
          <a:bodyPr/>
          <a:lstStyle/>
          <a:p>
            <a:r>
              <a:rPr lang="en-US" dirty="0"/>
              <a:t>Trust Structure Questionnaire</a:t>
            </a:r>
          </a:p>
        </p:txBody>
      </p:sp>
      <p:sp>
        <p:nvSpPr>
          <p:cNvPr id="5" name="Slide Number Placeholder 4">
            <a:extLst>
              <a:ext uri="{FF2B5EF4-FFF2-40B4-BE49-F238E27FC236}">
                <a16:creationId xmlns:a16="http://schemas.microsoft.com/office/drawing/2014/main" id="{A56A4A52-4120-D2D7-AD7F-3F3549123307}"/>
              </a:ext>
            </a:extLst>
          </p:cNvPr>
          <p:cNvSpPr>
            <a:spLocks noGrp="1"/>
          </p:cNvSpPr>
          <p:nvPr>
            <p:ph type="sldNum" sz="quarter" idx="12"/>
          </p:nvPr>
        </p:nvSpPr>
        <p:spPr/>
        <p:txBody>
          <a:bodyPr/>
          <a:lstStyle/>
          <a:p>
            <a:fld id="{7B1C8017-057C-B04E-8E0B-1595DCAD0A4D}" type="slidenum">
              <a:rPr lang="en-US" smtClean="0"/>
              <a:t>35</a:t>
            </a:fld>
            <a:endParaRPr lang="en-US"/>
          </a:p>
        </p:txBody>
      </p:sp>
      <p:sp>
        <p:nvSpPr>
          <p:cNvPr id="7" name="Text Placeholder 1">
            <a:extLst>
              <a:ext uri="{FF2B5EF4-FFF2-40B4-BE49-F238E27FC236}">
                <a16:creationId xmlns:a16="http://schemas.microsoft.com/office/drawing/2014/main" id="{5C3D867A-F904-AA6F-E431-A542E95B0AF4}"/>
              </a:ext>
            </a:extLst>
          </p:cNvPr>
          <p:cNvSpPr txBox="1">
            <a:spLocks/>
          </p:cNvSpPr>
          <p:nvPr/>
        </p:nvSpPr>
        <p:spPr>
          <a:xfrm>
            <a:off x="422368" y="5175708"/>
            <a:ext cx="8272211" cy="450417"/>
          </a:xfrm>
          <a:prstGeom prst="rect">
            <a:avLst/>
          </a:prstGeom>
        </p:spPr>
        <p:txBody>
          <a:bodyPr vert="horz" lIns="68580" tIns="34290" rIns="68580" bIns="34290" rtlCol="0" anchor="t">
            <a:normAutofit/>
          </a:bodyPr>
          <a:lstStyle>
            <a:lvl1pPr marL="0" indent="0" algn="l" defTabSz="457200" rtl="0" eaLnBrk="1" latinLnBrk="0" hangingPunct="1">
              <a:spcBef>
                <a:spcPct val="20000"/>
              </a:spcBef>
              <a:spcAft>
                <a:spcPts val="600"/>
              </a:spcAft>
              <a:buClr>
                <a:schemeClr val="accent2"/>
              </a:buClr>
              <a:buSzPct val="92000"/>
              <a:buFont typeface="Arial" panose="020B0604020202020204" pitchFamily="34" charset="0"/>
              <a:buNone/>
              <a:defRPr sz="2800" b="0" i="0" kern="1200" cap="all">
                <a:solidFill>
                  <a:srgbClr val="2F3641"/>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800" kern="1200">
                <a:solidFill>
                  <a:schemeClr val="tx1">
                    <a:tint val="75000"/>
                  </a:schemeClr>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1">
                    <a:tint val="75000"/>
                  </a:schemeClr>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400" kern="1200">
                <a:solidFill>
                  <a:schemeClr val="tx1">
                    <a:tint val="75000"/>
                  </a:schemeClr>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400" kern="1200">
                <a:solidFill>
                  <a:schemeClr val="tx1">
                    <a:tint val="75000"/>
                  </a:schemeClr>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400" kern="1200">
                <a:solidFill>
                  <a:schemeClr val="tx1">
                    <a:tint val="75000"/>
                  </a:schemeClr>
                </a:solidFill>
                <a:latin typeface="+mn-lt"/>
                <a:ea typeface="+mn-ea"/>
                <a:cs typeface="+mn-cs"/>
              </a:defRPr>
            </a:lvl9pPr>
          </a:lstStyle>
          <a:p>
            <a:r>
              <a:rPr lang="en-US" sz="1050" cap="none" dirty="0">
                <a:solidFill>
                  <a:schemeClr val="bg1"/>
                </a:solidFill>
              </a:rPr>
              <a:t>10610 S Jordan Gateway Suite 200 | South Jordan | Utah 84095</a:t>
            </a:r>
          </a:p>
        </p:txBody>
      </p:sp>
    </p:spTree>
    <p:extLst>
      <p:ext uri="{BB962C8B-B14F-4D97-AF65-F5344CB8AC3E}">
        <p14:creationId xmlns:p14="http://schemas.microsoft.com/office/powerpoint/2010/main" val="4014975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BFA933-1217-6D42-26D1-F7DB33C1B9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AC6902-1060-77B8-8459-3AE4F02A6B37}"/>
              </a:ext>
            </a:extLst>
          </p:cNvPr>
          <p:cNvSpPr>
            <a:spLocks noGrp="1"/>
          </p:cNvSpPr>
          <p:nvPr>
            <p:ph type="title"/>
          </p:nvPr>
        </p:nvSpPr>
        <p:spPr>
          <a:xfrm>
            <a:off x="435894" y="702156"/>
            <a:ext cx="8272212" cy="668561"/>
          </a:xfrm>
        </p:spPr>
        <p:txBody>
          <a:bodyPr anchor="t">
            <a:normAutofit/>
          </a:bodyPr>
          <a:lstStyle/>
          <a:p>
            <a:r>
              <a:rPr lang="en-US" sz="1400" dirty="0"/>
              <a:t>At what age(s) do you want your children to be able to control the assets you leave to them in the separate trusts?</a:t>
            </a:r>
          </a:p>
        </p:txBody>
      </p:sp>
      <p:sp>
        <p:nvSpPr>
          <p:cNvPr id="4" name="Footer Placeholder 3">
            <a:extLst>
              <a:ext uri="{FF2B5EF4-FFF2-40B4-BE49-F238E27FC236}">
                <a16:creationId xmlns:a16="http://schemas.microsoft.com/office/drawing/2014/main" id="{0AEDA0AE-1DE0-E714-54BF-829E0063591A}"/>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D1824066-91BB-D0D8-2472-632C3D5290D6}"/>
              </a:ext>
            </a:extLst>
          </p:cNvPr>
          <p:cNvSpPr>
            <a:spLocks noGrp="1"/>
          </p:cNvSpPr>
          <p:nvPr>
            <p:ph type="sldNum" sz="quarter" idx="12"/>
          </p:nvPr>
        </p:nvSpPr>
        <p:spPr/>
        <p:txBody>
          <a:bodyPr/>
          <a:lstStyle/>
          <a:p>
            <a:fld id="{7B1C8017-057C-B04E-8E0B-1595DCAD0A4D}" type="slidenum">
              <a:rPr lang="en-US" smtClean="0"/>
              <a:t>3</a:t>
            </a:fld>
            <a:endParaRPr lang="en-US"/>
          </a:p>
        </p:txBody>
      </p:sp>
      <p:sp>
        <p:nvSpPr>
          <p:cNvPr id="7" name="Title 1">
            <a:extLst>
              <a:ext uri="{FF2B5EF4-FFF2-40B4-BE49-F238E27FC236}">
                <a16:creationId xmlns:a16="http://schemas.microsoft.com/office/drawing/2014/main" id="{2CE2B757-AD2D-FAD6-6869-D189FB3B98BA}"/>
              </a:ext>
            </a:extLst>
          </p:cNvPr>
          <p:cNvSpPr txBox="1">
            <a:spLocks/>
          </p:cNvSpPr>
          <p:nvPr/>
        </p:nvSpPr>
        <p:spPr>
          <a:xfrm>
            <a:off x="435893" y="2526088"/>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Who will be the beneficiaries of the EPT? </a:t>
            </a:r>
          </a:p>
        </p:txBody>
      </p:sp>
      <p:sp>
        <p:nvSpPr>
          <p:cNvPr id="5" name="Content Placeholder 2">
            <a:extLst>
              <a:ext uri="{FF2B5EF4-FFF2-40B4-BE49-F238E27FC236}">
                <a16:creationId xmlns:a16="http://schemas.microsoft.com/office/drawing/2014/main" id="{8403C5D5-4744-9EF6-C2E9-4E115623DAC6}"/>
              </a:ext>
            </a:extLst>
          </p:cNvPr>
          <p:cNvSpPr txBox="1">
            <a:spLocks/>
          </p:cNvSpPr>
          <p:nvPr/>
        </p:nvSpPr>
        <p:spPr>
          <a:xfrm>
            <a:off x="600075" y="1248118"/>
            <a:ext cx="7943850" cy="1249394"/>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Specific Age (usually 25 to 30): _____________</a:t>
            </a:r>
          </a:p>
          <a:p>
            <a:pPr marL="214313" indent="-214313">
              <a:buFont typeface="Wingdings" pitchFamily="2" charset="2"/>
              <a:buChar char="q"/>
            </a:pPr>
            <a:r>
              <a:rPr lang="en-US" sz="1400" dirty="0">
                <a:latin typeface="Jost Medium" pitchFamily="2" charset="77"/>
                <a:ea typeface="Jost Medium" pitchFamily="2" charset="77"/>
              </a:rPr>
              <a:t>Staggered Control: 1/3 at age _________, 2/3 at age _________, all at age _________</a:t>
            </a:r>
          </a:p>
          <a:p>
            <a:pPr marL="214313" indent="-214313">
              <a:buFont typeface="Wingdings" pitchFamily="2" charset="2"/>
              <a:buChar char="q"/>
            </a:pPr>
            <a:r>
              <a:rPr lang="en-US" sz="1400" dirty="0">
                <a:latin typeface="Jost Medium" pitchFamily="2" charset="77"/>
                <a:ea typeface="Jost Medium" pitchFamily="2" charset="77"/>
              </a:rPr>
              <a:t>Other: ____________________________________________________________________</a:t>
            </a:r>
          </a:p>
        </p:txBody>
      </p:sp>
      <p:sp>
        <p:nvSpPr>
          <p:cNvPr id="11" name="Content Placeholder 2">
            <a:extLst>
              <a:ext uri="{FF2B5EF4-FFF2-40B4-BE49-F238E27FC236}">
                <a16:creationId xmlns:a16="http://schemas.microsoft.com/office/drawing/2014/main" id="{BB433819-243D-7F4F-C8D9-800E7C077404}"/>
              </a:ext>
            </a:extLst>
          </p:cNvPr>
          <p:cNvSpPr txBox="1">
            <a:spLocks/>
          </p:cNvSpPr>
          <p:nvPr/>
        </p:nvSpPr>
        <p:spPr>
          <a:xfrm>
            <a:off x="600074" y="2873313"/>
            <a:ext cx="3971926" cy="249878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Children</a:t>
            </a:r>
          </a:p>
          <a:p>
            <a:pPr marL="214313" indent="-214313">
              <a:buFont typeface="Wingdings" pitchFamily="2" charset="2"/>
              <a:buChar char="q"/>
            </a:pPr>
            <a:r>
              <a:rPr lang="en-US" sz="1400" dirty="0">
                <a:latin typeface="Jost Medium" pitchFamily="2" charset="77"/>
                <a:ea typeface="Jost Medium" pitchFamily="2" charset="77"/>
              </a:rPr>
              <a:t>Spouses of children</a:t>
            </a:r>
          </a:p>
          <a:p>
            <a:pPr marL="214313" indent="-214313">
              <a:buFont typeface="Wingdings" pitchFamily="2" charset="2"/>
              <a:buChar char="q"/>
            </a:pPr>
            <a:r>
              <a:rPr lang="en-US" sz="1400" dirty="0">
                <a:latin typeface="Jost Medium" pitchFamily="2" charset="77"/>
                <a:ea typeface="Jost Medium" pitchFamily="2" charset="77"/>
              </a:rPr>
              <a:t>Grandchildren and their issue</a:t>
            </a:r>
          </a:p>
          <a:p>
            <a:pPr marL="214313" indent="-214313">
              <a:buFont typeface="Wingdings" pitchFamily="2" charset="2"/>
              <a:buChar char="q"/>
            </a:pPr>
            <a:r>
              <a:rPr lang="en-US" sz="1400" dirty="0">
                <a:latin typeface="Jost Medium" pitchFamily="2" charset="77"/>
                <a:ea typeface="Jost Medium" pitchFamily="2" charset="77"/>
              </a:rPr>
              <a:t>Spouses of grandchildren and their issue</a:t>
            </a:r>
          </a:p>
          <a:p>
            <a:pPr marL="214313" indent="-214313">
              <a:buFont typeface="Wingdings" pitchFamily="2" charset="2"/>
              <a:buChar char="q"/>
            </a:pPr>
            <a:r>
              <a:rPr lang="en-US" sz="1400" dirty="0">
                <a:latin typeface="Jost Medium" pitchFamily="2" charset="77"/>
                <a:ea typeface="Jost Medium" pitchFamily="2" charset="77"/>
              </a:rPr>
              <a:t>Parents</a:t>
            </a:r>
          </a:p>
          <a:p>
            <a:pPr marL="214313" indent="-214313">
              <a:buFont typeface="Wingdings" pitchFamily="2" charset="2"/>
              <a:buChar char="q"/>
            </a:pPr>
            <a:r>
              <a:rPr lang="en-US" sz="1400" dirty="0">
                <a:latin typeface="Jost Medium" pitchFamily="2" charset="77"/>
                <a:ea typeface="Jost Medium" pitchFamily="2" charset="77"/>
              </a:rPr>
              <a:t>Siblings</a:t>
            </a:r>
          </a:p>
          <a:p>
            <a:pPr marL="214313" indent="-214313">
              <a:buFont typeface="Wingdings" pitchFamily="2" charset="2"/>
              <a:buChar char="q"/>
            </a:pPr>
            <a:r>
              <a:rPr lang="en-US" sz="1400" dirty="0">
                <a:latin typeface="Jost Medium" pitchFamily="2" charset="77"/>
                <a:ea typeface="Jost Medium" pitchFamily="2" charset="77"/>
              </a:rPr>
              <a:t>Sibling’s children and their issue</a:t>
            </a:r>
          </a:p>
          <a:p>
            <a:endParaRPr lang="en-US" sz="1400" dirty="0">
              <a:latin typeface="Jost Medium" pitchFamily="2" charset="77"/>
              <a:ea typeface="Jost Medium" pitchFamily="2" charset="77"/>
            </a:endParaRPr>
          </a:p>
          <a:p>
            <a:pPr marL="214313" indent="-214313">
              <a:buFont typeface="Wingdings" pitchFamily="2" charset="2"/>
              <a:buChar char="q"/>
            </a:pPr>
            <a:endParaRPr lang="en-US" sz="1400" dirty="0">
              <a:latin typeface="Jost Medium" pitchFamily="2" charset="77"/>
              <a:ea typeface="Jost Medium" pitchFamily="2" charset="77"/>
            </a:endParaRPr>
          </a:p>
        </p:txBody>
      </p:sp>
      <p:sp>
        <p:nvSpPr>
          <p:cNvPr id="13" name="Content Placeholder 2">
            <a:extLst>
              <a:ext uri="{FF2B5EF4-FFF2-40B4-BE49-F238E27FC236}">
                <a16:creationId xmlns:a16="http://schemas.microsoft.com/office/drawing/2014/main" id="{BE0DBFE3-848D-90FA-B1A3-D67AA74AD738}"/>
              </a:ext>
            </a:extLst>
          </p:cNvPr>
          <p:cNvSpPr txBox="1">
            <a:spLocks/>
          </p:cNvSpPr>
          <p:nvPr/>
        </p:nvSpPr>
        <p:spPr>
          <a:xfrm>
            <a:off x="4571999" y="2963143"/>
            <a:ext cx="3971926" cy="2661055"/>
          </a:xfrm>
          <a:prstGeom prst="rect">
            <a:avLst/>
          </a:prstGeom>
        </p:spPr>
        <p:txBody>
          <a:bodyPr vert="horz" lIns="91440" tIns="45720" rIns="91440" bIns="45720" rtlCol="0" anchor="t">
            <a:no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Specific Charities: _______________________ _______________________________________ _______________________________________</a:t>
            </a:r>
          </a:p>
          <a:p>
            <a:pPr marL="214313" indent="-214313">
              <a:buFont typeface="Wingdings" pitchFamily="2" charset="2"/>
              <a:buChar char="q"/>
            </a:pPr>
            <a:r>
              <a:rPr lang="en-US" sz="1400" dirty="0">
                <a:latin typeface="Jost Medium" pitchFamily="2" charset="77"/>
                <a:ea typeface="Jost Medium" pitchFamily="2" charset="77"/>
              </a:rPr>
              <a:t>Others: ________________________________ _______________________________________ _______________________________________ _______________________________________ _______________________________________</a:t>
            </a:r>
          </a:p>
        </p:txBody>
      </p:sp>
    </p:spTree>
    <p:extLst>
      <p:ext uri="{BB962C8B-B14F-4D97-AF65-F5344CB8AC3E}">
        <p14:creationId xmlns:p14="http://schemas.microsoft.com/office/powerpoint/2010/main" val="533413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21DD18-2C95-C74E-06E6-BE6E22B48E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500B3-0BE6-6674-8337-957B682E0478}"/>
              </a:ext>
            </a:extLst>
          </p:cNvPr>
          <p:cNvSpPr>
            <a:spLocks noGrp="1"/>
          </p:cNvSpPr>
          <p:nvPr>
            <p:ph type="title"/>
          </p:nvPr>
        </p:nvSpPr>
        <p:spPr>
          <a:xfrm>
            <a:off x="435894" y="702157"/>
            <a:ext cx="8272212" cy="425138"/>
          </a:xfrm>
        </p:spPr>
        <p:txBody>
          <a:bodyPr anchor="t">
            <a:normAutofit/>
          </a:bodyPr>
          <a:lstStyle/>
          <a:p>
            <a:r>
              <a:rPr lang="en-US" sz="1400" dirty="0"/>
              <a:t>How long should the EPT last?</a:t>
            </a:r>
          </a:p>
        </p:txBody>
      </p:sp>
      <p:sp>
        <p:nvSpPr>
          <p:cNvPr id="4" name="Footer Placeholder 3">
            <a:extLst>
              <a:ext uri="{FF2B5EF4-FFF2-40B4-BE49-F238E27FC236}">
                <a16:creationId xmlns:a16="http://schemas.microsoft.com/office/drawing/2014/main" id="{A334858F-9E90-1424-7A5D-E8C747A59852}"/>
              </a:ext>
            </a:extLst>
          </p:cNvPr>
          <p:cNvSpPr>
            <a:spLocks noGrp="1"/>
          </p:cNvSpPr>
          <p:nvPr>
            <p:ph type="ftr" sz="quarter" idx="11"/>
          </p:nvPr>
        </p:nvSpPr>
        <p:spPr/>
        <p:txBody>
          <a:bodyPr/>
          <a:lstStyle/>
          <a:p>
            <a:r>
              <a:rPr lang="en-US" dirty="0"/>
              <a:t>Trust Structure Questionnaire</a:t>
            </a:r>
          </a:p>
        </p:txBody>
      </p:sp>
      <p:sp>
        <p:nvSpPr>
          <p:cNvPr id="6" name="Slide Number Placeholder 5">
            <a:extLst>
              <a:ext uri="{FF2B5EF4-FFF2-40B4-BE49-F238E27FC236}">
                <a16:creationId xmlns:a16="http://schemas.microsoft.com/office/drawing/2014/main" id="{4A4C9930-CB00-5472-8574-1BECCCE74F29}"/>
              </a:ext>
            </a:extLst>
          </p:cNvPr>
          <p:cNvSpPr>
            <a:spLocks noGrp="1"/>
          </p:cNvSpPr>
          <p:nvPr>
            <p:ph type="sldNum" sz="quarter" idx="12"/>
          </p:nvPr>
        </p:nvSpPr>
        <p:spPr/>
        <p:txBody>
          <a:bodyPr/>
          <a:lstStyle/>
          <a:p>
            <a:fld id="{7B1C8017-057C-B04E-8E0B-1595DCAD0A4D}" type="slidenum">
              <a:rPr lang="en-US" smtClean="0"/>
              <a:t>4</a:t>
            </a:fld>
            <a:endParaRPr lang="en-US"/>
          </a:p>
        </p:txBody>
      </p:sp>
      <p:sp>
        <p:nvSpPr>
          <p:cNvPr id="7" name="Title 1">
            <a:extLst>
              <a:ext uri="{FF2B5EF4-FFF2-40B4-BE49-F238E27FC236}">
                <a16:creationId xmlns:a16="http://schemas.microsoft.com/office/drawing/2014/main" id="{916E4952-D55A-D1B6-3E43-7CDF0BF88985}"/>
              </a:ext>
            </a:extLst>
          </p:cNvPr>
          <p:cNvSpPr txBox="1">
            <a:spLocks/>
          </p:cNvSpPr>
          <p:nvPr/>
        </p:nvSpPr>
        <p:spPr>
          <a:xfrm>
            <a:off x="435893" y="2706996"/>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Who will be the beneficiaries of the EPT? </a:t>
            </a:r>
          </a:p>
        </p:txBody>
      </p:sp>
      <p:sp>
        <p:nvSpPr>
          <p:cNvPr id="5" name="Content Placeholder 2">
            <a:extLst>
              <a:ext uri="{FF2B5EF4-FFF2-40B4-BE49-F238E27FC236}">
                <a16:creationId xmlns:a16="http://schemas.microsoft.com/office/drawing/2014/main" id="{2B3E8369-900A-ADD9-79E0-38454E968F87}"/>
              </a:ext>
            </a:extLst>
          </p:cNvPr>
          <p:cNvSpPr txBox="1">
            <a:spLocks/>
          </p:cNvSpPr>
          <p:nvPr/>
        </p:nvSpPr>
        <p:spPr>
          <a:xfrm>
            <a:off x="600075" y="1070142"/>
            <a:ext cx="7943850" cy="154241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For as long as there are assets</a:t>
            </a:r>
          </a:p>
          <a:p>
            <a:pPr marL="214313" indent="-214313">
              <a:buFont typeface="Wingdings" pitchFamily="2" charset="2"/>
              <a:buChar char="q"/>
            </a:pPr>
            <a:r>
              <a:rPr lang="en-US" sz="1400" dirty="0">
                <a:latin typeface="Jost Medium" pitchFamily="2" charset="77"/>
                <a:ea typeface="Jost Medium" pitchFamily="2" charset="77"/>
              </a:rPr>
              <a:t>Until the death of my children</a:t>
            </a:r>
          </a:p>
          <a:p>
            <a:pPr marL="214313" indent="-214313">
              <a:buFont typeface="Wingdings" pitchFamily="2" charset="2"/>
              <a:buChar char="q"/>
            </a:pPr>
            <a:r>
              <a:rPr lang="en-US" sz="1400" dirty="0">
                <a:latin typeface="Jost Medium" pitchFamily="2" charset="77"/>
                <a:ea typeface="Jost Medium" pitchFamily="2" charset="77"/>
              </a:rPr>
              <a:t>Until the death of my grandchildren</a:t>
            </a:r>
          </a:p>
          <a:p>
            <a:pPr marL="214313" indent="-214313">
              <a:buFont typeface="Wingdings" pitchFamily="2" charset="2"/>
              <a:buChar char="q"/>
            </a:pPr>
            <a:r>
              <a:rPr lang="en-US" sz="1400" dirty="0">
                <a:latin typeface="Jost Medium" pitchFamily="2" charset="77"/>
                <a:ea typeface="Jost Medium" pitchFamily="2" charset="77"/>
              </a:rPr>
              <a:t>Specific date or event: _______________________________________________________________</a:t>
            </a:r>
          </a:p>
        </p:txBody>
      </p:sp>
      <p:sp>
        <p:nvSpPr>
          <p:cNvPr id="11" name="Content Placeholder 2">
            <a:extLst>
              <a:ext uri="{FF2B5EF4-FFF2-40B4-BE49-F238E27FC236}">
                <a16:creationId xmlns:a16="http://schemas.microsoft.com/office/drawing/2014/main" id="{46CABB8B-16BF-92DC-5A5E-6976F5761741}"/>
              </a:ext>
            </a:extLst>
          </p:cNvPr>
          <p:cNvSpPr txBox="1">
            <a:spLocks/>
          </p:cNvSpPr>
          <p:nvPr/>
        </p:nvSpPr>
        <p:spPr>
          <a:xfrm>
            <a:off x="600074" y="3058595"/>
            <a:ext cx="7943850" cy="2498788"/>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Among my heirs by right of representation</a:t>
            </a:r>
          </a:p>
          <a:p>
            <a:pPr marL="214313" indent="-214313">
              <a:buFont typeface="Wingdings" pitchFamily="2" charset="2"/>
              <a:buChar char="q"/>
            </a:pPr>
            <a:r>
              <a:rPr lang="en-US" sz="1400" dirty="0">
                <a:latin typeface="Jost Medium" pitchFamily="2" charset="77"/>
                <a:ea typeface="Jost Medium" pitchFamily="2" charset="77"/>
              </a:rPr>
              <a:t>To the following charity(</a:t>
            </a:r>
            <a:r>
              <a:rPr lang="en-US" sz="1400" dirty="0" err="1">
                <a:latin typeface="Jost Medium" pitchFamily="2" charset="77"/>
                <a:ea typeface="Jost Medium" pitchFamily="2" charset="77"/>
              </a:rPr>
              <a:t>ies</a:t>
            </a:r>
            <a:r>
              <a:rPr lang="en-US" sz="1400" dirty="0">
                <a:latin typeface="Jost Medium" pitchFamily="2" charset="77"/>
                <a:ea typeface="Jost Medium" pitchFamily="2" charset="77"/>
              </a:rPr>
              <a:t>): __________________________________________________________ ___________________________________________________________________________________</a:t>
            </a:r>
          </a:p>
          <a:p>
            <a:pPr marL="214313" indent="-214313">
              <a:buFont typeface="Wingdings" pitchFamily="2" charset="2"/>
              <a:buChar char="q"/>
            </a:pPr>
            <a:r>
              <a:rPr lang="en-US" sz="1400" dirty="0">
                <a:latin typeface="Jost Medium" pitchFamily="2" charset="77"/>
                <a:ea typeface="Jost Medium" pitchFamily="2" charset="77"/>
              </a:rPr>
              <a:t>Other:</a:t>
            </a:r>
          </a:p>
        </p:txBody>
      </p:sp>
    </p:spTree>
    <p:extLst>
      <p:ext uri="{BB962C8B-B14F-4D97-AF65-F5344CB8AC3E}">
        <p14:creationId xmlns:p14="http://schemas.microsoft.com/office/powerpoint/2010/main" val="1949840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8448F-8F97-1027-AACE-2F310B47D3E2}"/>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8E08DF09-4633-6FBC-EF99-D99485D55A9A}"/>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3FE89DAE-B1C1-2DEA-B146-4ACEFD668B1F}"/>
              </a:ext>
            </a:extLst>
          </p:cNvPr>
          <p:cNvSpPr>
            <a:spLocks noGrp="1"/>
          </p:cNvSpPr>
          <p:nvPr>
            <p:ph type="sldNum" sz="quarter" idx="12"/>
          </p:nvPr>
        </p:nvSpPr>
        <p:spPr/>
        <p:txBody>
          <a:bodyPr/>
          <a:lstStyle/>
          <a:p>
            <a:fld id="{7B1C8017-057C-B04E-8E0B-1595DCAD0A4D}" type="slidenum">
              <a:rPr lang="en-US" smtClean="0"/>
              <a:t>5</a:t>
            </a:fld>
            <a:endParaRPr lang="en-US"/>
          </a:p>
        </p:txBody>
      </p:sp>
      <p:sp>
        <p:nvSpPr>
          <p:cNvPr id="7" name="Title 1">
            <a:extLst>
              <a:ext uri="{FF2B5EF4-FFF2-40B4-BE49-F238E27FC236}">
                <a16:creationId xmlns:a16="http://schemas.microsoft.com/office/drawing/2014/main" id="{A65F296E-A6F2-BE65-A81C-B9FAC9D41E6C}"/>
              </a:ext>
            </a:extLst>
          </p:cNvPr>
          <p:cNvSpPr txBox="1">
            <a:spLocks/>
          </p:cNvSpPr>
          <p:nvPr/>
        </p:nvSpPr>
        <p:spPr>
          <a:xfrm>
            <a:off x="435894" y="702157"/>
            <a:ext cx="8272212" cy="545962"/>
          </a:xfrm>
          <a:prstGeom prst="rect">
            <a:avLst/>
          </a:prstGeom>
        </p:spPr>
        <p:txBody>
          <a:bodyPr vert="horz" lIns="91440" tIns="45720" rIns="91440" bIns="45720" rtlCol="0" anchor="t">
            <a:normAutofit/>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For any funds to be allocated to generosity/philanthropy, where do you want those funds to go?     [Chapter 6]?</a:t>
            </a:r>
          </a:p>
        </p:txBody>
      </p:sp>
      <p:sp>
        <p:nvSpPr>
          <p:cNvPr id="10" name="Content Placeholder 2">
            <a:extLst>
              <a:ext uri="{FF2B5EF4-FFF2-40B4-BE49-F238E27FC236}">
                <a16:creationId xmlns:a16="http://schemas.microsoft.com/office/drawing/2014/main" id="{712BC7A2-B237-6D95-2371-D938D108A2AC}"/>
              </a:ext>
            </a:extLst>
          </p:cNvPr>
          <p:cNvSpPr txBox="1">
            <a:spLocks/>
          </p:cNvSpPr>
          <p:nvPr/>
        </p:nvSpPr>
        <p:spPr>
          <a:xfrm>
            <a:off x="600075" y="1276694"/>
            <a:ext cx="7943850" cy="4424020"/>
          </a:xfrm>
          <a:prstGeom prst="rect">
            <a:avLst/>
          </a:prstGeom>
        </p:spPr>
        <p:txBody>
          <a:bodyPr vert="horz" lIns="91440" tIns="45720" rIns="91440" bIns="45720" rtlCol="0" anchor="t">
            <a:normAutofit fontScale="92500"/>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latin typeface="Jost Medium" pitchFamily="2" charset="77"/>
                <a:ea typeface="Jost Medium" pitchFamily="2" charset="77"/>
              </a:rPr>
              <a:t>To an already established Family Foundation: __________________________________________________</a:t>
            </a:r>
          </a:p>
          <a:p>
            <a:pPr marL="214313" indent="-214313">
              <a:buFont typeface="Wingdings" pitchFamily="2" charset="2"/>
              <a:buChar char="q"/>
            </a:pPr>
            <a:r>
              <a:rPr lang="en-US" sz="1400" dirty="0">
                <a:latin typeface="Jost Medium" pitchFamily="2" charset="77"/>
                <a:ea typeface="Jost Medium" pitchFamily="2" charset="77"/>
              </a:rPr>
              <a:t>To create an establish a Family Foundation to support those charities and causes as determined by:</a:t>
            </a:r>
          </a:p>
          <a:p>
            <a:pPr marL="671626" lvl="1">
              <a:buFont typeface="Wingdings" pitchFamily="2" charset="2"/>
              <a:buChar char="q"/>
            </a:pPr>
            <a:r>
              <a:rPr lang="en-US" sz="1400" dirty="0">
                <a:latin typeface="Jost Medium" pitchFamily="2" charset="77"/>
                <a:ea typeface="Jost Medium" pitchFamily="2" charset="77"/>
              </a:rPr>
              <a:t>The Trustees in the future</a:t>
            </a:r>
          </a:p>
          <a:p>
            <a:pPr marL="671626" lvl="1">
              <a:buFont typeface="Wingdings" pitchFamily="2" charset="2"/>
              <a:buChar char="q"/>
            </a:pPr>
            <a:r>
              <a:rPr lang="en-US" sz="1400" dirty="0">
                <a:latin typeface="Jost Medium" pitchFamily="2" charset="77"/>
                <a:ea typeface="Jost Medium" pitchFamily="2" charset="77"/>
              </a:rPr>
              <a:t>My descendants in the future voting by right of representation (family lines)</a:t>
            </a:r>
          </a:p>
          <a:p>
            <a:pPr marL="214313" indent="-214313">
              <a:buFont typeface="Wingdings" pitchFamily="2" charset="2"/>
              <a:buChar char="q"/>
            </a:pPr>
            <a:r>
              <a:rPr lang="en-US" sz="1400" dirty="0">
                <a:latin typeface="Jost Medium" pitchFamily="2" charset="77"/>
                <a:ea typeface="Jost Medium" pitchFamily="2" charset="77"/>
              </a:rPr>
              <a:t>To create and establish a Family Foundation to support the following charities and causes: ___________ _________________________________________________________________________________________ _________________________________________________________________________________________ _________________________________________________________________________________________</a:t>
            </a:r>
          </a:p>
          <a:p>
            <a:pPr marL="214313" indent="-214313">
              <a:buFont typeface="Wingdings" pitchFamily="2" charset="2"/>
              <a:buChar char="q"/>
            </a:pPr>
            <a:r>
              <a:rPr lang="en-US" sz="1400" dirty="0">
                <a:latin typeface="Jost Medium" pitchFamily="2" charset="77"/>
                <a:ea typeface="Jost Medium" pitchFamily="2" charset="77"/>
              </a:rPr>
              <a:t>To the following specific charity(</a:t>
            </a:r>
            <a:r>
              <a:rPr lang="en-US" sz="1400" dirty="0" err="1">
                <a:latin typeface="Jost Medium" pitchFamily="2" charset="77"/>
                <a:ea typeface="Jost Medium" pitchFamily="2" charset="77"/>
              </a:rPr>
              <a:t>ies</a:t>
            </a:r>
            <a:r>
              <a:rPr lang="en-US" sz="1400" dirty="0">
                <a:latin typeface="Jost Medium" pitchFamily="2" charset="77"/>
                <a:ea typeface="Jost Medium" pitchFamily="2" charset="77"/>
              </a:rPr>
              <a:t>) or donor advised fund: _____________________________________ _________________________________________________________________________________________ __________________________________________________________________________________________________________________________________________________________________________________</a:t>
            </a:r>
          </a:p>
          <a:p>
            <a:pPr marL="214313" indent="-214313">
              <a:buFont typeface="Wingdings" pitchFamily="2" charset="2"/>
              <a:buChar char="q"/>
            </a:pPr>
            <a:r>
              <a:rPr lang="en-US" sz="1400" dirty="0">
                <a:latin typeface="Jost Medium" pitchFamily="2" charset="77"/>
                <a:ea typeface="Jost Medium" pitchFamily="2" charset="77"/>
              </a:rPr>
              <a:t>I specifically want the Foundation to engage in impact investing.</a:t>
            </a:r>
          </a:p>
        </p:txBody>
      </p:sp>
    </p:spTree>
    <p:extLst>
      <p:ext uri="{BB962C8B-B14F-4D97-AF65-F5344CB8AC3E}">
        <p14:creationId xmlns:p14="http://schemas.microsoft.com/office/powerpoint/2010/main" val="2271783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8B1E1D-6D7B-4AED-F94B-1698517EA409}"/>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A0FB04D9-C533-8188-6E5A-BDD051EFC936}"/>
              </a:ext>
            </a:extLst>
          </p:cNvPr>
          <p:cNvSpPr>
            <a:spLocks noGrp="1"/>
          </p:cNvSpPr>
          <p:nvPr>
            <p:ph type="ftr" sz="quarter" idx="11"/>
          </p:nvPr>
        </p:nvSpPr>
        <p:spPr/>
        <p:txBody>
          <a:bodyPr/>
          <a:lstStyle/>
          <a:p>
            <a:r>
              <a:rPr lang="en-US"/>
              <a:t>Trust Structure Questionnaire</a:t>
            </a:r>
            <a:endParaRPr lang="en-US" dirty="0"/>
          </a:p>
        </p:txBody>
      </p:sp>
      <p:sp>
        <p:nvSpPr>
          <p:cNvPr id="6" name="Slide Number Placeholder 5">
            <a:extLst>
              <a:ext uri="{FF2B5EF4-FFF2-40B4-BE49-F238E27FC236}">
                <a16:creationId xmlns:a16="http://schemas.microsoft.com/office/drawing/2014/main" id="{DC69D08A-77C5-EEA9-B959-CE5407A5E272}"/>
              </a:ext>
            </a:extLst>
          </p:cNvPr>
          <p:cNvSpPr>
            <a:spLocks noGrp="1"/>
          </p:cNvSpPr>
          <p:nvPr>
            <p:ph type="sldNum" sz="quarter" idx="12"/>
          </p:nvPr>
        </p:nvSpPr>
        <p:spPr/>
        <p:txBody>
          <a:bodyPr/>
          <a:lstStyle/>
          <a:p>
            <a:fld id="{7B1C8017-057C-B04E-8E0B-1595DCAD0A4D}" type="slidenum">
              <a:rPr lang="en-US" smtClean="0"/>
              <a:t>6</a:t>
            </a:fld>
            <a:endParaRPr lang="en-US"/>
          </a:p>
        </p:txBody>
      </p:sp>
      <p:sp>
        <p:nvSpPr>
          <p:cNvPr id="7" name="Title 1">
            <a:extLst>
              <a:ext uri="{FF2B5EF4-FFF2-40B4-BE49-F238E27FC236}">
                <a16:creationId xmlns:a16="http://schemas.microsoft.com/office/drawing/2014/main" id="{37045EDC-75E6-FB37-F03A-0D44BFCB89A6}"/>
              </a:ext>
            </a:extLst>
          </p:cNvPr>
          <p:cNvSpPr txBox="1">
            <a:spLocks/>
          </p:cNvSpPr>
          <p:nvPr/>
        </p:nvSpPr>
        <p:spPr>
          <a:xfrm>
            <a:off x="435894" y="702157"/>
            <a:ext cx="8272212" cy="931724"/>
          </a:xfrm>
          <a:prstGeom prst="rect">
            <a:avLst/>
          </a:prstGeom>
        </p:spPr>
        <p:txBody>
          <a:bodyPr vert="horz" lIns="91440" tIns="45720" rIns="91440" bIns="45720" rtlCol="0" anchor="t">
            <a:normAutofit lnSpcReduction="10000"/>
          </a:bodyPr>
          <a:lstStyle>
            <a:lvl1pPr algn="l" defTabSz="342900" rtl="0" eaLnBrk="1" latinLnBrk="0" hangingPunct="1">
              <a:spcBef>
                <a:spcPct val="0"/>
              </a:spcBef>
              <a:buNone/>
              <a:defRPr sz="135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Flint and Kindling: Upon your death and the death of your spouse, the Trustee (s) will allocate funds between the  separate trusts and the EPT as you outlined above and will distribute the funds in the EPT according to the provisions you chose. In order to facilitate your desire for distributions, please mark the areas you would like the EPT to cover [Chapter 4]: </a:t>
            </a:r>
          </a:p>
        </p:txBody>
      </p:sp>
      <p:sp>
        <p:nvSpPr>
          <p:cNvPr id="10" name="Content Placeholder 2">
            <a:extLst>
              <a:ext uri="{FF2B5EF4-FFF2-40B4-BE49-F238E27FC236}">
                <a16:creationId xmlns:a16="http://schemas.microsoft.com/office/drawing/2014/main" id="{69982925-B6C4-C191-2F16-80224DBE74BF}"/>
              </a:ext>
            </a:extLst>
          </p:cNvPr>
          <p:cNvSpPr txBox="1">
            <a:spLocks/>
          </p:cNvSpPr>
          <p:nvPr/>
        </p:nvSpPr>
        <p:spPr>
          <a:xfrm>
            <a:off x="600075" y="1662456"/>
            <a:ext cx="7943850" cy="4081120"/>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dirty="0">
                <a:latin typeface="Jost Medium" pitchFamily="2" charset="77"/>
                <a:ea typeface="Jost Medium" pitchFamily="2" charset="77"/>
              </a:rPr>
              <a:t>Education (complete Section 1 below)</a:t>
            </a:r>
          </a:p>
          <a:p>
            <a:pPr marL="214313" indent="-214313">
              <a:buFont typeface="Wingdings" pitchFamily="2" charset="2"/>
              <a:buChar char="q"/>
            </a:pPr>
            <a:r>
              <a:rPr lang="en-US" dirty="0">
                <a:latin typeface="Jost Medium" pitchFamily="2" charset="77"/>
                <a:ea typeface="Jost Medium" pitchFamily="2" charset="77"/>
              </a:rPr>
              <a:t>Charitable Service and Distributions (complete Section 2)</a:t>
            </a:r>
          </a:p>
          <a:p>
            <a:pPr marL="214313" indent="-214313">
              <a:buFont typeface="Wingdings" pitchFamily="2" charset="2"/>
              <a:buChar char="q"/>
            </a:pPr>
            <a:r>
              <a:rPr lang="en-US" dirty="0">
                <a:latin typeface="Jost Medium" pitchFamily="2" charset="77"/>
                <a:ea typeface="Jost Medium" pitchFamily="2" charset="77"/>
              </a:rPr>
              <a:t>Medical (complete Section 3)</a:t>
            </a:r>
          </a:p>
          <a:p>
            <a:pPr marL="214313" indent="-214313">
              <a:buFont typeface="Wingdings" pitchFamily="2" charset="2"/>
              <a:buChar char="q"/>
            </a:pPr>
            <a:r>
              <a:rPr lang="en-US" dirty="0">
                <a:latin typeface="Jost Medium" pitchFamily="2" charset="77"/>
                <a:ea typeface="Jost Medium" pitchFamily="2" charset="77"/>
              </a:rPr>
              <a:t>Personal Residence (complete Section 4)</a:t>
            </a:r>
          </a:p>
          <a:p>
            <a:pPr marL="214313" indent="-214313">
              <a:buFont typeface="Wingdings" pitchFamily="2" charset="2"/>
              <a:buChar char="q"/>
            </a:pPr>
            <a:r>
              <a:rPr lang="en-US" dirty="0">
                <a:latin typeface="Jost Medium" pitchFamily="2" charset="77"/>
                <a:ea typeface="Jost Medium" pitchFamily="2" charset="77"/>
              </a:rPr>
              <a:t>Business Ventures/Business Loans (complete Section 5)</a:t>
            </a:r>
          </a:p>
          <a:p>
            <a:pPr marL="214313" indent="-214313">
              <a:buFont typeface="Wingdings" pitchFamily="2" charset="2"/>
              <a:buChar char="q"/>
            </a:pPr>
            <a:r>
              <a:rPr lang="en-US" dirty="0">
                <a:latin typeface="Jost Medium" pitchFamily="2" charset="77"/>
                <a:ea typeface="Jost Medium" pitchFamily="2" charset="77"/>
              </a:rPr>
              <a:t>Emergency Needs (complete Section 6)</a:t>
            </a:r>
          </a:p>
          <a:p>
            <a:pPr marL="214313" indent="-214313">
              <a:buFont typeface="Wingdings" pitchFamily="2" charset="2"/>
              <a:buChar char="q"/>
            </a:pPr>
            <a:r>
              <a:rPr lang="en-US" dirty="0">
                <a:latin typeface="Jost Medium" pitchFamily="2" charset="77"/>
                <a:ea typeface="Jost Medium" pitchFamily="2" charset="77"/>
              </a:rPr>
              <a:t>Personal Loans (complete Section 7)</a:t>
            </a:r>
          </a:p>
          <a:p>
            <a:pPr marL="214313" indent="-214313">
              <a:buFont typeface="Wingdings" pitchFamily="2" charset="2"/>
              <a:buChar char="q"/>
            </a:pPr>
            <a:r>
              <a:rPr lang="en-US" dirty="0">
                <a:latin typeface="Jost Medium" pitchFamily="2" charset="77"/>
                <a:ea typeface="Jost Medium" pitchFamily="2" charset="77"/>
              </a:rPr>
              <a:t>Supplemental Income (complete Section 8)</a:t>
            </a:r>
          </a:p>
          <a:p>
            <a:pPr marL="214313" indent="-214313">
              <a:buFont typeface="Wingdings" pitchFamily="2" charset="2"/>
              <a:buChar char="q"/>
            </a:pPr>
            <a:r>
              <a:rPr lang="en-US" dirty="0">
                <a:latin typeface="Jost Medium" pitchFamily="2" charset="77"/>
                <a:ea typeface="Jost Medium" pitchFamily="2" charset="77"/>
              </a:rPr>
              <a:t>Weddings (complete Section 9)</a:t>
            </a:r>
          </a:p>
          <a:p>
            <a:pPr marL="214313" indent="-214313">
              <a:buFont typeface="Wingdings" pitchFamily="2" charset="2"/>
              <a:buChar char="q"/>
            </a:pPr>
            <a:r>
              <a:rPr lang="en-US" dirty="0">
                <a:latin typeface="Jost Medium" pitchFamily="2" charset="77"/>
                <a:ea typeface="Jost Medium" pitchFamily="2" charset="77"/>
              </a:rPr>
              <a:t>Family Enrichment/Reunions (complete Section 10)</a:t>
            </a:r>
          </a:p>
          <a:p>
            <a:pPr marL="214313" indent="-214313">
              <a:buFont typeface="Wingdings" pitchFamily="2" charset="2"/>
              <a:buChar char="q"/>
            </a:pPr>
            <a:r>
              <a:rPr lang="en-US" dirty="0">
                <a:latin typeface="Jost Medium" pitchFamily="2" charset="77"/>
                <a:ea typeface="Jost Medium" pitchFamily="2" charset="77"/>
              </a:rPr>
              <a:t>Vacations (complete Section 11)</a:t>
            </a:r>
          </a:p>
          <a:p>
            <a:pPr marL="214313" indent="-214313">
              <a:buFont typeface="Wingdings" pitchFamily="2" charset="2"/>
              <a:buChar char="q"/>
            </a:pPr>
            <a:r>
              <a:rPr lang="en-US" dirty="0">
                <a:latin typeface="Jost Medium" pitchFamily="2" charset="77"/>
                <a:ea typeface="Jost Medium" pitchFamily="2" charset="77"/>
              </a:rPr>
              <a:t>Other: ____________________________________________</a:t>
            </a:r>
          </a:p>
        </p:txBody>
      </p:sp>
    </p:spTree>
    <p:extLst>
      <p:ext uri="{BB962C8B-B14F-4D97-AF65-F5344CB8AC3E}">
        <p14:creationId xmlns:p14="http://schemas.microsoft.com/office/powerpoint/2010/main" val="552837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2CBE7-DD68-9FB1-E918-B0B7878A9BCE}"/>
              </a:ext>
            </a:extLst>
          </p:cNvPr>
          <p:cNvSpPr>
            <a:spLocks noGrp="1"/>
          </p:cNvSpPr>
          <p:nvPr>
            <p:ph type="title"/>
          </p:nvPr>
        </p:nvSpPr>
        <p:spPr>
          <a:xfrm>
            <a:off x="435895" y="5535879"/>
            <a:ext cx="8272212" cy="425054"/>
          </a:xfrm>
        </p:spPr>
        <p:txBody>
          <a:bodyPr/>
          <a:lstStyle/>
          <a:p>
            <a:r>
              <a:rPr lang="en-US" dirty="0"/>
              <a:t>Section 1 | Education</a:t>
            </a:r>
          </a:p>
        </p:txBody>
      </p:sp>
      <p:sp>
        <p:nvSpPr>
          <p:cNvPr id="5" name="Footer Placeholder 4">
            <a:extLst>
              <a:ext uri="{FF2B5EF4-FFF2-40B4-BE49-F238E27FC236}">
                <a16:creationId xmlns:a16="http://schemas.microsoft.com/office/drawing/2014/main" id="{00F947E0-D280-5BEC-F763-CE7DD932C663}"/>
              </a:ext>
            </a:extLst>
          </p:cNvPr>
          <p:cNvSpPr>
            <a:spLocks noGrp="1"/>
          </p:cNvSpPr>
          <p:nvPr>
            <p:ph type="ftr" sz="quarter" idx="11"/>
          </p:nvPr>
        </p:nvSpPr>
        <p:spPr/>
        <p:txBody>
          <a:bodyPr/>
          <a:lstStyle/>
          <a:p>
            <a:r>
              <a:rPr lang="en-US" dirty="0"/>
              <a:t>Trust Structure Questionnaire</a:t>
            </a:r>
          </a:p>
        </p:txBody>
      </p:sp>
      <p:sp>
        <p:nvSpPr>
          <p:cNvPr id="6" name="Slide Number Placeholder 5">
            <a:extLst>
              <a:ext uri="{FF2B5EF4-FFF2-40B4-BE49-F238E27FC236}">
                <a16:creationId xmlns:a16="http://schemas.microsoft.com/office/drawing/2014/main" id="{971C376B-899D-9678-3570-3F4317657AF4}"/>
              </a:ext>
            </a:extLst>
          </p:cNvPr>
          <p:cNvSpPr>
            <a:spLocks noGrp="1"/>
          </p:cNvSpPr>
          <p:nvPr>
            <p:ph type="sldNum" sz="quarter" idx="12"/>
          </p:nvPr>
        </p:nvSpPr>
        <p:spPr/>
        <p:txBody>
          <a:bodyPr/>
          <a:lstStyle/>
          <a:p>
            <a:fld id="{7B1C8017-057C-B04E-8E0B-1595DCAD0A4D}" type="slidenum">
              <a:rPr lang="en-US" smtClean="0"/>
              <a:t>7</a:t>
            </a:fld>
            <a:endParaRPr lang="en-US"/>
          </a:p>
        </p:txBody>
      </p:sp>
      <p:sp>
        <p:nvSpPr>
          <p:cNvPr id="9" name="Picture Placeholder 2">
            <a:extLst>
              <a:ext uri="{FF2B5EF4-FFF2-40B4-BE49-F238E27FC236}">
                <a16:creationId xmlns:a16="http://schemas.microsoft.com/office/drawing/2014/main" id="{40D9A005-2395-5F4B-86D3-C90CFDCA1B95}"/>
              </a:ext>
            </a:extLst>
          </p:cNvPr>
          <p:cNvSpPr txBox="1">
            <a:spLocks/>
          </p:cNvSpPr>
          <p:nvPr/>
        </p:nvSpPr>
        <p:spPr>
          <a:xfrm>
            <a:off x="571622" y="1183865"/>
            <a:ext cx="8000750" cy="2276747"/>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K-12</a:t>
            </a:r>
          </a:p>
          <a:p>
            <a:pPr marL="214313" indent="-214313" algn="l">
              <a:buFont typeface="Wingdings" pitchFamily="2" charset="2"/>
              <a:buChar char="q"/>
            </a:pPr>
            <a:r>
              <a:rPr lang="en-US" sz="1350" dirty="0">
                <a:solidFill>
                  <a:schemeClr val="tx1"/>
                </a:solidFill>
              </a:rPr>
              <a:t>Vocational degree</a:t>
            </a:r>
          </a:p>
          <a:p>
            <a:pPr marL="214313" indent="-214313" algn="l">
              <a:buFont typeface="Wingdings" pitchFamily="2" charset="2"/>
              <a:buChar char="q"/>
            </a:pPr>
            <a:r>
              <a:rPr lang="en-US" sz="1350" dirty="0">
                <a:solidFill>
                  <a:schemeClr val="tx1"/>
                </a:solidFill>
              </a:rPr>
              <a:t>2-year college degree</a:t>
            </a:r>
          </a:p>
          <a:p>
            <a:pPr marL="214313" indent="-214313" algn="l">
              <a:buFont typeface="Wingdings" pitchFamily="2" charset="2"/>
              <a:buChar char="q"/>
            </a:pPr>
            <a:r>
              <a:rPr lang="en-US" sz="1350" dirty="0">
                <a:solidFill>
                  <a:schemeClr val="tx1"/>
                </a:solidFill>
              </a:rPr>
              <a:t>4-year college degree</a:t>
            </a:r>
          </a:p>
          <a:p>
            <a:pPr marL="214313" indent="-214313" algn="l">
              <a:buFont typeface="Wingdings" pitchFamily="2" charset="2"/>
              <a:buChar char="q"/>
            </a:pPr>
            <a:r>
              <a:rPr lang="en-US" sz="1350" dirty="0">
                <a:solidFill>
                  <a:schemeClr val="tx1"/>
                </a:solidFill>
              </a:rPr>
              <a:t>Graduate degree</a:t>
            </a:r>
          </a:p>
          <a:p>
            <a:pPr marL="214313" indent="-214313" algn="l">
              <a:buFont typeface="Wingdings" pitchFamily="2" charset="2"/>
              <a:buChar char="q"/>
            </a:pPr>
            <a:r>
              <a:rPr lang="en-US" sz="1350" dirty="0">
                <a:solidFill>
                  <a:schemeClr val="tx1"/>
                </a:solidFill>
              </a:rPr>
              <a:t>Non-Traditional degree (e.g. musical internship, apprenticeship, fellowship)</a:t>
            </a:r>
          </a:p>
          <a:p>
            <a:pPr marL="214313" indent="-214313" algn="l">
              <a:buFont typeface="Wingdings" pitchFamily="2" charset="2"/>
              <a:buChar char="q"/>
            </a:pPr>
            <a:r>
              <a:rPr lang="en-US" sz="1350" dirty="0">
                <a:solidFill>
                  <a:schemeClr val="tx1"/>
                </a:solidFill>
              </a:rPr>
              <a:t>Other: ___________________________________________________________</a:t>
            </a:r>
          </a:p>
        </p:txBody>
      </p:sp>
      <p:sp>
        <p:nvSpPr>
          <p:cNvPr id="12" name="Picture Placeholder 2">
            <a:extLst>
              <a:ext uri="{FF2B5EF4-FFF2-40B4-BE49-F238E27FC236}">
                <a16:creationId xmlns:a16="http://schemas.microsoft.com/office/drawing/2014/main" id="{32FEB8F6-B672-C713-D192-169BC15B0FCA}"/>
              </a:ext>
            </a:extLst>
          </p:cNvPr>
          <p:cNvSpPr txBox="1">
            <a:spLocks/>
          </p:cNvSpPr>
          <p:nvPr/>
        </p:nvSpPr>
        <p:spPr>
          <a:xfrm>
            <a:off x="337925" y="634128"/>
            <a:ext cx="8468144" cy="449003"/>
          </a:xfrm>
          <a:prstGeom prst="rect">
            <a:avLst/>
          </a:prstGeom>
        </p:spPr>
        <p:txBody>
          <a:bodyPr vert="horz" lIns="68580" tIns="34290" rIns="68580" bIns="34290" rtlCol="0" anchor="b">
            <a:normAutofit fontScale="92500" lnSpcReduction="10000"/>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algn="l"/>
            <a:r>
              <a:rPr lang="en-US" sz="1400" dirty="0">
                <a:solidFill>
                  <a:srgbClr val="349DCC"/>
                </a:solidFill>
              </a:rPr>
              <a:t>1. At which educational stages would you like to provide for your beneficiaries’ educational needs? Mark all that apply</a:t>
            </a:r>
          </a:p>
        </p:txBody>
      </p:sp>
      <p:sp>
        <p:nvSpPr>
          <p:cNvPr id="14" name="Picture Placeholder 2">
            <a:extLst>
              <a:ext uri="{FF2B5EF4-FFF2-40B4-BE49-F238E27FC236}">
                <a16:creationId xmlns:a16="http://schemas.microsoft.com/office/drawing/2014/main" id="{D5F1090E-7E56-76DA-E709-840CA6362F19}"/>
              </a:ext>
            </a:extLst>
          </p:cNvPr>
          <p:cNvSpPr txBox="1">
            <a:spLocks/>
          </p:cNvSpPr>
          <p:nvPr/>
        </p:nvSpPr>
        <p:spPr>
          <a:xfrm>
            <a:off x="337927" y="3723583"/>
            <a:ext cx="8468144"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algn="l"/>
            <a:r>
              <a:rPr lang="en-US" sz="1400" dirty="0">
                <a:solidFill>
                  <a:srgbClr val="349DCC"/>
                </a:solidFill>
              </a:rPr>
              <a:t>2. Do you want the Trustee to give pre-approval of the school a beneficiary has chosen? </a:t>
            </a:r>
          </a:p>
        </p:txBody>
      </p:sp>
      <p:sp>
        <p:nvSpPr>
          <p:cNvPr id="18" name="Picture Placeholder 2">
            <a:extLst>
              <a:ext uri="{FF2B5EF4-FFF2-40B4-BE49-F238E27FC236}">
                <a16:creationId xmlns:a16="http://schemas.microsoft.com/office/drawing/2014/main" id="{E2F55679-0E39-E95B-FF94-2B2F7DFE6C48}"/>
              </a:ext>
            </a:extLst>
          </p:cNvPr>
          <p:cNvSpPr txBox="1">
            <a:spLocks/>
          </p:cNvSpPr>
          <p:nvPr/>
        </p:nvSpPr>
        <p:spPr>
          <a:xfrm>
            <a:off x="337926" y="4695003"/>
            <a:ext cx="8468144"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algn="l"/>
            <a:r>
              <a:rPr lang="en-US" sz="1400" dirty="0">
                <a:solidFill>
                  <a:srgbClr val="349DCC"/>
                </a:solidFill>
              </a:rPr>
              <a:t>3. Do you want to include a minimum Grade Point Average (GPA)? </a:t>
            </a:r>
          </a:p>
        </p:txBody>
      </p:sp>
      <p:sp>
        <p:nvSpPr>
          <p:cNvPr id="8" name="Picture Placeholder 2">
            <a:extLst>
              <a:ext uri="{FF2B5EF4-FFF2-40B4-BE49-F238E27FC236}">
                <a16:creationId xmlns:a16="http://schemas.microsoft.com/office/drawing/2014/main" id="{AB70F547-C46D-648E-EB0D-BCE01DEEC251}"/>
              </a:ext>
            </a:extLst>
          </p:cNvPr>
          <p:cNvSpPr txBox="1">
            <a:spLocks/>
          </p:cNvSpPr>
          <p:nvPr/>
        </p:nvSpPr>
        <p:spPr>
          <a:xfrm>
            <a:off x="571622" y="4109352"/>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a:t>
            </a:r>
          </a:p>
        </p:txBody>
      </p:sp>
      <p:sp>
        <p:nvSpPr>
          <p:cNvPr id="15" name="Picture Placeholder 2">
            <a:extLst>
              <a:ext uri="{FF2B5EF4-FFF2-40B4-BE49-F238E27FC236}">
                <a16:creationId xmlns:a16="http://schemas.microsoft.com/office/drawing/2014/main" id="{8AEA0302-4AB1-2A1C-68D6-BC515B705F03}"/>
              </a:ext>
            </a:extLst>
          </p:cNvPr>
          <p:cNvSpPr txBox="1">
            <a:spLocks/>
          </p:cNvSpPr>
          <p:nvPr/>
        </p:nvSpPr>
        <p:spPr>
          <a:xfrm>
            <a:off x="4414959" y="4109352"/>
            <a:ext cx="4391110" cy="385769"/>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
        <p:nvSpPr>
          <p:cNvPr id="19" name="Picture Placeholder 2">
            <a:extLst>
              <a:ext uri="{FF2B5EF4-FFF2-40B4-BE49-F238E27FC236}">
                <a16:creationId xmlns:a16="http://schemas.microsoft.com/office/drawing/2014/main" id="{FA7BF011-EA3D-2322-7560-BD55F34D1E34}"/>
              </a:ext>
            </a:extLst>
          </p:cNvPr>
          <p:cNvSpPr txBox="1">
            <a:spLocks/>
          </p:cNvSpPr>
          <p:nvPr/>
        </p:nvSpPr>
        <p:spPr>
          <a:xfrm>
            <a:off x="571622" y="5037701"/>
            <a:ext cx="4000378"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Yes, if so, what GPA? ______________________</a:t>
            </a:r>
          </a:p>
        </p:txBody>
      </p:sp>
      <p:sp>
        <p:nvSpPr>
          <p:cNvPr id="20" name="Picture Placeholder 2">
            <a:extLst>
              <a:ext uri="{FF2B5EF4-FFF2-40B4-BE49-F238E27FC236}">
                <a16:creationId xmlns:a16="http://schemas.microsoft.com/office/drawing/2014/main" id="{BABAAA9B-1F5D-AB37-28AE-741F4868EBA1}"/>
              </a:ext>
            </a:extLst>
          </p:cNvPr>
          <p:cNvSpPr txBox="1">
            <a:spLocks/>
          </p:cNvSpPr>
          <p:nvPr/>
        </p:nvSpPr>
        <p:spPr>
          <a:xfrm>
            <a:off x="4414959" y="5037701"/>
            <a:ext cx="4391110" cy="449003"/>
          </a:xfrm>
          <a:prstGeom prst="rect">
            <a:avLst/>
          </a:prstGeom>
        </p:spPr>
        <p:txBody>
          <a:bodyPr vert="horz" lIns="68580" tIns="34290" rIns="68580" bIns="34290" rtlCol="0" anchor="t">
            <a:normAutofit/>
          </a:bodyPr>
          <a:lstStyle>
            <a:lvl1pPr marL="0" indent="0" algn="ctr"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1pPr>
            <a:lvl2pPr marL="4572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2pPr>
            <a:lvl3pPr marL="9144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3pPr>
            <a:lvl4pPr marL="13716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4pPr>
            <a:lvl5pPr marL="1828800" indent="0" algn="l" defTabSz="457200" rtl="0" eaLnBrk="1" latinLnBrk="0" hangingPunct="1">
              <a:spcBef>
                <a:spcPct val="20000"/>
              </a:spcBef>
              <a:spcAft>
                <a:spcPts val="600"/>
              </a:spcAft>
              <a:buClr>
                <a:schemeClr val="accent2"/>
              </a:buClr>
              <a:buSzPct val="92000"/>
              <a:buFont typeface="Arial" panose="020B0604020202020204" pitchFamily="34" charset="0"/>
              <a:buNone/>
              <a:defRPr sz="1600" kern="1200">
                <a:solidFill>
                  <a:schemeClr val="tx2"/>
                </a:solidFill>
                <a:latin typeface="Jost Medium" pitchFamily="2" charset="77"/>
                <a:ea typeface="Jost Medium" pitchFamily="2" charset="77"/>
                <a:cs typeface="+mn-cs"/>
              </a:defRPr>
            </a:lvl5pPr>
            <a:lvl6pPr marL="22860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6pPr>
            <a:lvl7pPr marL="27432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7pPr>
            <a:lvl8pPr marL="32004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8pPr>
            <a:lvl9pPr marL="3657600" indent="0" algn="l" defTabSz="457200" rtl="0" eaLnBrk="1" latinLnBrk="0" hangingPunct="1">
              <a:spcBef>
                <a:spcPct val="20000"/>
              </a:spcBef>
              <a:spcAft>
                <a:spcPts val="600"/>
              </a:spcAft>
              <a:buClr>
                <a:schemeClr val="accent2"/>
              </a:buClr>
              <a:buSzPct val="92000"/>
              <a:buFont typeface="Wingdings 2" panose="05020102010507070707" pitchFamily="18" charset="2"/>
              <a:buNone/>
              <a:defRPr sz="1600" kern="1200">
                <a:solidFill>
                  <a:schemeClr val="tx2"/>
                </a:solidFill>
                <a:latin typeface="+mn-lt"/>
                <a:ea typeface="+mn-ea"/>
                <a:cs typeface="+mn-cs"/>
              </a:defRPr>
            </a:lvl9pPr>
          </a:lstStyle>
          <a:p>
            <a:pPr marL="214313" indent="-214313" algn="l">
              <a:buFont typeface="Wingdings" pitchFamily="2" charset="2"/>
              <a:buChar char="q"/>
            </a:pPr>
            <a:r>
              <a:rPr lang="en-US" sz="1350" dirty="0">
                <a:solidFill>
                  <a:schemeClr val="tx1"/>
                </a:solidFill>
              </a:rPr>
              <a:t>No</a:t>
            </a:r>
          </a:p>
        </p:txBody>
      </p:sp>
    </p:spTree>
    <p:extLst>
      <p:ext uri="{BB962C8B-B14F-4D97-AF65-F5344CB8AC3E}">
        <p14:creationId xmlns:p14="http://schemas.microsoft.com/office/powerpoint/2010/main" val="37359456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7AD5A-5558-7567-AA12-7D72705384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2EBEFB-444C-92C8-5E1B-35273934064C}"/>
              </a:ext>
            </a:extLst>
          </p:cNvPr>
          <p:cNvSpPr>
            <a:spLocks noGrp="1"/>
          </p:cNvSpPr>
          <p:nvPr>
            <p:ph type="title"/>
          </p:nvPr>
        </p:nvSpPr>
        <p:spPr>
          <a:xfrm>
            <a:off x="435894" y="702157"/>
            <a:ext cx="8272212" cy="425138"/>
          </a:xfrm>
        </p:spPr>
        <p:txBody>
          <a:bodyPr anchor="t">
            <a:normAutofit/>
          </a:bodyPr>
          <a:lstStyle/>
          <a:p>
            <a:r>
              <a:rPr lang="en-US" sz="1400" dirty="0"/>
              <a:t>4. Which expenses would you like to have covered? Mark all that apply</a:t>
            </a:r>
          </a:p>
        </p:txBody>
      </p:sp>
      <p:sp>
        <p:nvSpPr>
          <p:cNvPr id="4" name="Footer Placeholder 3">
            <a:extLst>
              <a:ext uri="{FF2B5EF4-FFF2-40B4-BE49-F238E27FC236}">
                <a16:creationId xmlns:a16="http://schemas.microsoft.com/office/drawing/2014/main" id="{AD9CB69B-CD5D-A7C6-6653-88C99BD0D394}"/>
              </a:ext>
            </a:extLst>
          </p:cNvPr>
          <p:cNvSpPr>
            <a:spLocks noGrp="1"/>
          </p:cNvSpPr>
          <p:nvPr>
            <p:ph type="ftr" sz="quarter" idx="11"/>
          </p:nvPr>
        </p:nvSpPr>
        <p:spPr/>
        <p:txBody>
          <a:bodyPr/>
          <a:lstStyle/>
          <a:p>
            <a:r>
              <a:rPr lang="en-US" dirty="0"/>
              <a:t>Trust Structure Questionnaire</a:t>
            </a:r>
          </a:p>
        </p:txBody>
      </p:sp>
      <p:sp>
        <p:nvSpPr>
          <p:cNvPr id="6" name="Slide Number Placeholder 5">
            <a:extLst>
              <a:ext uri="{FF2B5EF4-FFF2-40B4-BE49-F238E27FC236}">
                <a16:creationId xmlns:a16="http://schemas.microsoft.com/office/drawing/2014/main" id="{C9070A56-D10B-645E-0853-6FAA7A6ED186}"/>
              </a:ext>
            </a:extLst>
          </p:cNvPr>
          <p:cNvSpPr>
            <a:spLocks noGrp="1"/>
          </p:cNvSpPr>
          <p:nvPr>
            <p:ph type="sldNum" sz="quarter" idx="12"/>
          </p:nvPr>
        </p:nvSpPr>
        <p:spPr/>
        <p:txBody>
          <a:bodyPr/>
          <a:lstStyle/>
          <a:p>
            <a:fld id="{7B1C8017-057C-B04E-8E0B-1595DCAD0A4D}" type="slidenum">
              <a:rPr lang="en-US" smtClean="0"/>
              <a:t>8</a:t>
            </a:fld>
            <a:endParaRPr lang="en-US"/>
          </a:p>
        </p:txBody>
      </p:sp>
      <p:sp>
        <p:nvSpPr>
          <p:cNvPr id="7" name="Title 1">
            <a:extLst>
              <a:ext uri="{FF2B5EF4-FFF2-40B4-BE49-F238E27FC236}">
                <a16:creationId xmlns:a16="http://schemas.microsoft.com/office/drawing/2014/main" id="{43D93A73-A2BF-5406-F2A7-B15D784E459D}"/>
              </a:ext>
            </a:extLst>
          </p:cNvPr>
          <p:cNvSpPr txBox="1">
            <a:spLocks/>
          </p:cNvSpPr>
          <p:nvPr/>
        </p:nvSpPr>
        <p:spPr>
          <a:xfrm>
            <a:off x="435893" y="3721070"/>
            <a:ext cx="8272212" cy="760350"/>
          </a:xfrm>
          <a:prstGeom prst="rect">
            <a:avLst/>
          </a:prstGeom>
        </p:spPr>
        <p:txBody>
          <a:bodyPr vert="horz" lIns="68580" tIns="34290" rIns="68580" bIns="34290" rtlCol="0" anchor="t">
            <a:normAutofit/>
          </a:bodyPr>
          <a:lstStyle>
            <a:lvl1pPr algn="l" defTabSz="457200" rtl="0" eaLnBrk="1" latinLnBrk="0" hangingPunct="1">
              <a:spcBef>
                <a:spcPct val="0"/>
              </a:spcBef>
              <a:buNone/>
              <a:defRPr sz="1800" b="0" i="0" kern="1200" cap="none" spc="0">
                <a:ln>
                  <a:noFill/>
                </a:ln>
                <a:solidFill>
                  <a:srgbClr val="349DCC"/>
                </a:solidFill>
                <a:effectLst/>
                <a:latin typeface="Jost Medium" pitchFamily="2" charset="77"/>
                <a:ea typeface="Jost Medium" pitchFamily="2" charset="77"/>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1400" dirty="0"/>
              <a:t>5. What percent of the above listed expenses do you want the EPT to cover?</a:t>
            </a:r>
          </a:p>
        </p:txBody>
      </p:sp>
      <p:sp>
        <p:nvSpPr>
          <p:cNvPr id="5" name="Content Placeholder 2">
            <a:extLst>
              <a:ext uri="{FF2B5EF4-FFF2-40B4-BE49-F238E27FC236}">
                <a16:creationId xmlns:a16="http://schemas.microsoft.com/office/drawing/2014/main" id="{39AE3722-693E-8357-A6C0-73C73BA40DD7}"/>
              </a:ext>
            </a:extLst>
          </p:cNvPr>
          <p:cNvSpPr txBox="1">
            <a:spLocks/>
          </p:cNvSpPr>
          <p:nvPr/>
        </p:nvSpPr>
        <p:spPr>
          <a:xfrm>
            <a:off x="600075" y="1070142"/>
            <a:ext cx="7943850" cy="2397204"/>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Room</a:t>
            </a:r>
          </a:p>
          <a:p>
            <a:pPr marL="214313" indent="-214313">
              <a:buFont typeface="Wingdings" pitchFamily="2" charset="2"/>
              <a:buChar char="q"/>
            </a:pPr>
            <a:r>
              <a:rPr lang="en-US" sz="1400" dirty="0"/>
              <a:t>Board</a:t>
            </a:r>
          </a:p>
          <a:p>
            <a:pPr marL="214313" indent="-214313">
              <a:buFont typeface="Wingdings" pitchFamily="2" charset="2"/>
              <a:buChar char="q"/>
            </a:pPr>
            <a:r>
              <a:rPr lang="en-US" sz="1400" dirty="0"/>
              <a:t>Tuition</a:t>
            </a:r>
          </a:p>
          <a:p>
            <a:pPr marL="214313" indent="-214313">
              <a:buFont typeface="Wingdings" pitchFamily="2" charset="2"/>
              <a:buChar char="q"/>
            </a:pPr>
            <a:r>
              <a:rPr lang="en-US" sz="1400" dirty="0"/>
              <a:t>Books</a:t>
            </a:r>
          </a:p>
          <a:p>
            <a:pPr marL="214313" indent="-214313">
              <a:buFont typeface="Wingdings" pitchFamily="2" charset="2"/>
              <a:buChar char="q"/>
            </a:pPr>
            <a:r>
              <a:rPr lang="en-US" sz="1400" dirty="0"/>
              <a:t>Travel</a:t>
            </a:r>
          </a:p>
          <a:p>
            <a:pPr marL="214313" indent="-214313">
              <a:buFont typeface="Wingdings" pitchFamily="2" charset="2"/>
              <a:buChar char="q"/>
            </a:pPr>
            <a:r>
              <a:rPr lang="en-US" sz="1400" dirty="0"/>
              <a:t>All expenses</a:t>
            </a:r>
          </a:p>
          <a:p>
            <a:pPr marL="214313" indent="-214313">
              <a:buFont typeface="Wingdings" pitchFamily="2" charset="2"/>
              <a:buChar char="q"/>
            </a:pPr>
            <a:r>
              <a:rPr lang="en-US" sz="1400" dirty="0"/>
              <a:t>Other: ____________________________________________________</a:t>
            </a:r>
          </a:p>
        </p:txBody>
      </p:sp>
      <p:sp>
        <p:nvSpPr>
          <p:cNvPr id="11" name="Content Placeholder 2">
            <a:extLst>
              <a:ext uri="{FF2B5EF4-FFF2-40B4-BE49-F238E27FC236}">
                <a16:creationId xmlns:a16="http://schemas.microsoft.com/office/drawing/2014/main" id="{29FF26AF-FFEA-8AF4-4918-034DE5625527}"/>
              </a:ext>
            </a:extLst>
          </p:cNvPr>
          <p:cNvSpPr txBox="1">
            <a:spLocks/>
          </p:cNvSpPr>
          <p:nvPr/>
        </p:nvSpPr>
        <p:spPr>
          <a:xfrm>
            <a:off x="600074" y="4072669"/>
            <a:ext cx="7943850" cy="1693932"/>
          </a:xfrm>
          <a:prstGeom prst="rect">
            <a:avLst/>
          </a:prstGeom>
        </p:spPr>
        <p:txBody>
          <a:bodyPr vert="horz" lIns="91440" tIns="45720" rIns="91440" bIns="45720" rtlCol="0" anchor="t">
            <a:normAutofit/>
          </a:bodyPr>
          <a:lstStyle>
            <a:lvl1pPr marL="0" indent="0" algn="l" defTabSz="342900" rtl="0" eaLnBrk="1" latinLnBrk="0" hangingPunct="1">
              <a:spcBef>
                <a:spcPct val="20000"/>
              </a:spcBef>
              <a:spcAft>
                <a:spcPts val="450"/>
              </a:spcAft>
              <a:buClr>
                <a:schemeClr val="accent2"/>
              </a:buClr>
              <a:buSzPct val="92000"/>
              <a:buFont typeface="Arial" panose="020B0604020202020204" pitchFamily="34" charset="0"/>
              <a:buNone/>
              <a:defRPr sz="1350" kern="1200">
                <a:solidFill>
                  <a:srgbClr val="2F3641"/>
                </a:solidFill>
                <a:latin typeface="Jost Medium" pitchFamily="2" charset="77"/>
                <a:ea typeface="Jost Medium" pitchFamily="2" charset="77"/>
                <a:cs typeface="+mn-cs"/>
              </a:defRPr>
            </a:lvl1pPr>
            <a:lvl2pPr marL="4573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200" kern="1200">
                <a:solidFill>
                  <a:srgbClr val="2F3641"/>
                </a:solidFill>
                <a:latin typeface="Jost Medium" pitchFamily="2" charset="77"/>
                <a:ea typeface="Jost Medium" pitchFamily="2" charset="77"/>
                <a:cs typeface="+mn-cs"/>
              </a:defRPr>
            </a:lvl2pPr>
            <a:lvl3pPr marL="686813" indent="-214313" algn="l" defTabSz="342900" rtl="0" eaLnBrk="1" latinLnBrk="0" hangingPunct="1">
              <a:spcBef>
                <a:spcPct val="20000"/>
              </a:spcBef>
              <a:spcAft>
                <a:spcPts val="450"/>
              </a:spcAft>
              <a:buClr>
                <a:schemeClr val="accent2"/>
              </a:buClr>
              <a:buSzPct val="92000"/>
              <a:buFont typeface="Arial" panose="020B0604020202020204" pitchFamily="34" charset="0"/>
              <a:buChar char="•"/>
              <a:defRPr sz="1050" kern="1200">
                <a:solidFill>
                  <a:srgbClr val="2F3641"/>
                </a:solidFill>
                <a:latin typeface="Jost Medium" pitchFamily="2" charset="77"/>
                <a:ea typeface="Jost Medium" pitchFamily="2" charset="77"/>
                <a:cs typeface="+mn-cs"/>
              </a:defRPr>
            </a:lvl3pPr>
            <a:lvl4pPr marL="88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4pPr>
            <a:lvl5pPr marL="1154588" indent="-128588" algn="l" defTabSz="342900" rtl="0" eaLnBrk="1" latinLnBrk="0" hangingPunct="1">
              <a:spcBef>
                <a:spcPct val="20000"/>
              </a:spcBef>
              <a:spcAft>
                <a:spcPts val="450"/>
              </a:spcAft>
              <a:buClr>
                <a:schemeClr val="accent2"/>
              </a:buClr>
              <a:buSzPct val="92000"/>
              <a:buFont typeface="Arial" panose="020B0604020202020204" pitchFamily="34" charset="0"/>
              <a:buChar char="•"/>
              <a:defRPr sz="900" kern="1200">
                <a:solidFill>
                  <a:srgbClr val="2F3641"/>
                </a:solidFill>
                <a:latin typeface="Jost Medium" pitchFamily="2" charset="77"/>
                <a:ea typeface="Jost Medium" pitchFamily="2" charset="77"/>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a:lstStyle>
          <a:p>
            <a:pPr marL="214313" indent="-214313">
              <a:buFont typeface="Wingdings" pitchFamily="2" charset="2"/>
              <a:buChar char="q"/>
            </a:pPr>
            <a:r>
              <a:rPr lang="en-US" sz="1400" dirty="0"/>
              <a:t>100%</a:t>
            </a:r>
          </a:p>
          <a:p>
            <a:pPr marL="214313" indent="-214313">
              <a:buFont typeface="Wingdings" pitchFamily="2" charset="2"/>
              <a:buChar char="q"/>
            </a:pPr>
            <a:r>
              <a:rPr lang="en-US" sz="1400" dirty="0"/>
              <a:t>75%</a:t>
            </a:r>
          </a:p>
          <a:p>
            <a:pPr marL="214313" indent="-214313">
              <a:buFont typeface="Wingdings" pitchFamily="2" charset="2"/>
              <a:buChar char="q"/>
            </a:pPr>
            <a:r>
              <a:rPr lang="en-US" sz="1400" dirty="0"/>
              <a:t>50%</a:t>
            </a:r>
          </a:p>
          <a:p>
            <a:pPr marL="214313" indent="-214313">
              <a:buFont typeface="Wingdings" pitchFamily="2" charset="2"/>
              <a:buChar char="q"/>
            </a:pPr>
            <a:r>
              <a:rPr lang="en-US" sz="1400" dirty="0"/>
              <a:t>25%</a:t>
            </a:r>
          </a:p>
          <a:p>
            <a:pPr marL="214313" indent="-214313">
              <a:buFont typeface="Wingdings" pitchFamily="2" charset="2"/>
              <a:buChar char="q"/>
            </a:pPr>
            <a:r>
              <a:rPr lang="en-US" sz="1400" dirty="0"/>
              <a:t>Other: _______________</a:t>
            </a:r>
          </a:p>
        </p:txBody>
      </p:sp>
    </p:spTree>
    <p:extLst>
      <p:ext uri="{BB962C8B-B14F-4D97-AF65-F5344CB8AC3E}">
        <p14:creationId xmlns:p14="http://schemas.microsoft.com/office/powerpoint/2010/main" val="3712631394"/>
      </p:ext>
    </p:extLst>
  </p:cSld>
  <p:clrMapOvr>
    <a:masterClrMapping/>
  </p:clrMapOvr>
</p:sld>
</file>

<file path=ppt/theme/theme1.xml><?xml version="1.0" encoding="utf-8"?>
<a:theme xmlns:a="http://schemas.openxmlformats.org/drawingml/2006/main" name="Dividend">
  <a:themeElements>
    <a:clrScheme name="COREnology">
      <a:dk1>
        <a:srgbClr val="000000"/>
      </a:dk1>
      <a:lt1>
        <a:srgbClr val="FFFFFF"/>
      </a:lt1>
      <a:dk2>
        <a:srgbClr val="3D3D3D"/>
      </a:dk2>
      <a:lt2>
        <a:srgbClr val="E6E6E6"/>
      </a:lt2>
      <a:accent1>
        <a:srgbClr val="2F3641"/>
      </a:accent1>
      <a:accent2>
        <a:srgbClr val="349DCB"/>
      </a:accent2>
      <a:accent3>
        <a:srgbClr val="66A2A5"/>
      </a:accent3>
      <a:accent4>
        <a:srgbClr val="FFB200"/>
      </a:accent4>
      <a:accent5>
        <a:srgbClr val="A0A0A0"/>
      </a:accent5>
      <a:accent6>
        <a:srgbClr val="17A399"/>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OREnology" id="{C9D15321-5E42-2F4D-9940-9D553879260C}" vid="{15EA6467-819B-8749-A443-4753300001E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435</TotalTime>
  <Words>3190</Words>
  <Application>Microsoft Macintosh PowerPoint</Application>
  <PresentationFormat>On-screen Show (4:3)</PresentationFormat>
  <Paragraphs>392</Paragraphs>
  <Slides>36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36</vt:i4>
      </vt:variant>
    </vt:vector>
  </HeadingPairs>
  <TitlesOfParts>
    <vt:vector size="45" baseType="lpstr">
      <vt:lpstr>Aptos</vt:lpstr>
      <vt:lpstr>Arial</vt:lpstr>
      <vt:lpstr>Gill Sans MT</vt:lpstr>
      <vt:lpstr>Jost Black</vt:lpstr>
      <vt:lpstr>Jost Medium</vt:lpstr>
      <vt:lpstr>Jost SemiBold</vt:lpstr>
      <vt:lpstr>Wingdings</vt:lpstr>
      <vt:lpstr>Wingdings 2</vt:lpstr>
      <vt:lpstr>Dividend</vt:lpstr>
      <vt:lpstr>Trust Structure Questionnaire</vt:lpstr>
      <vt:lpstr>Upon your death (and the death of your spouse, if married), the Trustee(s) will hold, administer and distribute the funds in an Entrusted Planning Trust (the “EPT”) (Chapter 7 from Entrusted: Building a Legacy That Lasts) according to its provisions. Would you prefer the EPT to:</vt:lpstr>
      <vt:lpstr>Common Trust (for general needs of minor children and young adult children, if any). Until what age do you want to provide for the general health, education, maintenance, and support of children without those funds being limited to certain purposes and without those distributions being allocated as part of the child’s separate trust (typically age 21 to 25): _________________________</vt:lpstr>
      <vt:lpstr>At what age(s) do you want your children to be able to control the assets you leave to them in the separate trusts?</vt:lpstr>
      <vt:lpstr>How long should the EPT last?</vt:lpstr>
      <vt:lpstr>PowerPoint Presentation</vt:lpstr>
      <vt:lpstr>PowerPoint Presentation</vt:lpstr>
      <vt:lpstr>Section 1 | Education</vt:lpstr>
      <vt:lpstr>4. Which expenses would you like to have covered? Mark all that apply</vt:lpstr>
      <vt:lpstr>PowerPoint Presentation</vt:lpstr>
      <vt:lpstr>PowerPoint Presentation</vt:lpstr>
      <vt:lpstr>Section 2 | Charitable Service and Distributions</vt:lpstr>
      <vt:lpstr>PowerPoint Presentation</vt:lpstr>
      <vt:lpstr>Section 3 | Medical</vt:lpstr>
      <vt:lpstr>PowerPoint Presentation</vt:lpstr>
      <vt:lpstr>PowerPoint Presentation</vt:lpstr>
      <vt:lpstr>Section 4 | Personal Residence</vt:lpstr>
      <vt:lpstr>PowerPoint Presentation</vt:lpstr>
      <vt:lpstr>PowerPoint Presentation</vt:lpstr>
      <vt:lpstr>Section 5 | Business Ventures/Business Loans</vt:lpstr>
      <vt:lpstr>PowerPoint Presentation</vt:lpstr>
      <vt:lpstr>PowerPoint Presentation</vt:lpstr>
      <vt:lpstr>Section 6 | Emergency Needs</vt:lpstr>
      <vt:lpstr>PowerPoint Presentation</vt:lpstr>
      <vt:lpstr>Section 7 | Personal Loans</vt:lpstr>
      <vt:lpstr>PowerPoint Presentation</vt:lpstr>
      <vt:lpstr>Section 8 | Supplemental Income</vt:lpstr>
      <vt:lpstr>PowerPoint Presentation</vt:lpstr>
      <vt:lpstr>Section 9 | Weddings</vt:lpstr>
      <vt:lpstr>PowerPoint Presentation</vt:lpstr>
      <vt:lpstr>Section 10 | Family Reunions/Enrichment</vt:lpstr>
      <vt:lpstr>PowerPoint Presentation</vt:lpstr>
      <vt:lpstr>Section 11 | Vacations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Jacqueline Lee</dc:creator>
  <cp:lastModifiedBy>Jacqueline Lee</cp:lastModifiedBy>
  <cp:revision>62</cp:revision>
  <dcterms:created xsi:type="dcterms:W3CDTF">2025-06-27T18:45:56Z</dcterms:created>
  <dcterms:modified xsi:type="dcterms:W3CDTF">2025-07-17T21:08:43Z</dcterms:modified>
</cp:coreProperties>
</file>